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4"/>
  </p:notesMasterIdLst>
  <p:handoutMasterIdLst>
    <p:handoutMasterId r:id="rId25"/>
  </p:handoutMasterIdLst>
  <p:sldIdLst>
    <p:sldId id="367" r:id="rId2"/>
    <p:sldId id="378"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 id="401"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6404" autoAdjust="0"/>
  </p:normalViewPr>
  <p:slideViewPr>
    <p:cSldViewPr snapToGrid="0">
      <p:cViewPr varScale="1">
        <p:scale>
          <a:sx n="111" d="100"/>
          <a:sy n="111" d="100"/>
        </p:scale>
        <p:origin x="720" y="108"/>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B934A79D-B074-41E2-8427-51AD5DAC80A4}" type="datetime1">
              <a:rPr lang="tr-TR" smtClean="0"/>
              <a:t>19.11.2020</a:t>
            </a:fld>
            <a:endParaRPr lang="tr-TR" dirty="0"/>
          </a:p>
        </p:txBody>
      </p:sp>
      <p:sp>
        <p:nvSpPr>
          <p:cNvPr id="4" name="Alt 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2840BD58-3BFF-4EAF-BB8B-AC67FE801E47}" type="slidenum">
              <a:rPr lang="tr-TR" smtClean="0"/>
              <a:t>‹#›</a:t>
            </a:fld>
            <a:endParaRPr lang="tr-T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FA0DAEC2-1803-4B25-BD60-2B947A11854E}" type="datetime1">
              <a:rPr lang="tr-TR" noProof="0" smtClean="0"/>
              <a:t>19.11.2020</a:t>
            </a:fld>
            <a:endParaRPr lang="tr-TR" noProof="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68322CDD-9D6C-4F63-9EC2-648226624108}" type="slidenum">
              <a:rPr lang="tr-TR" noProof="0" smtClean="0"/>
              <a:t>‹#›</a:t>
            </a:fld>
            <a:endParaRPr lang="tr-TR" noProof="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2</a:t>
            </a:fld>
            <a:endParaRPr lang="tr-TR" noProof="0"/>
          </a:p>
        </p:txBody>
      </p:sp>
    </p:spTree>
    <p:extLst>
      <p:ext uri="{BB962C8B-B14F-4D97-AF65-F5344CB8AC3E}">
        <p14:creationId xmlns:p14="http://schemas.microsoft.com/office/powerpoint/2010/main" val="1730869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11</a:t>
            </a:fld>
            <a:endParaRPr lang="tr-TR" noProof="0"/>
          </a:p>
        </p:txBody>
      </p:sp>
    </p:spTree>
    <p:extLst>
      <p:ext uri="{BB962C8B-B14F-4D97-AF65-F5344CB8AC3E}">
        <p14:creationId xmlns:p14="http://schemas.microsoft.com/office/powerpoint/2010/main" val="2463823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12</a:t>
            </a:fld>
            <a:endParaRPr lang="tr-TR" noProof="0"/>
          </a:p>
        </p:txBody>
      </p:sp>
    </p:spTree>
    <p:extLst>
      <p:ext uri="{BB962C8B-B14F-4D97-AF65-F5344CB8AC3E}">
        <p14:creationId xmlns:p14="http://schemas.microsoft.com/office/powerpoint/2010/main" val="3453593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13</a:t>
            </a:fld>
            <a:endParaRPr lang="tr-TR" noProof="0"/>
          </a:p>
        </p:txBody>
      </p:sp>
    </p:spTree>
    <p:extLst>
      <p:ext uri="{BB962C8B-B14F-4D97-AF65-F5344CB8AC3E}">
        <p14:creationId xmlns:p14="http://schemas.microsoft.com/office/powerpoint/2010/main" val="361215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14</a:t>
            </a:fld>
            <a:endParaRPr lang="tr-TR" noProof="0"/>
          </a:p>
        </p:txBody>
      </p:sp>
    </p:spTree>
    <p:extLst>
      <p:ext uri="{BB962C8B-B14F-4D97-AF65-F5344CB8AC3E}">
        <p14:creationId xmlns:p14="http://schemas.microsoft.com/office/powerpoint/2010/main" val="21544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15</a:t>
            </a:fld>
            <a:endParaRPr lang="tr-TR" noProof="0"/>
          </a:p>
        </p:txBody>
      </p:sp>
    </p:spTree>
    <p:extLst>
      <p:ext uri="{BB962C8B-B14F-4D97-AF65-F5344CB8AC3E}">
        <p14:creationId xmlns:p14="http://schemas.microsoft.com/office/powerpoint/2010/main" val="311236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16</a:t>
            </a:fld>
            <a:endParaRPr lang="tr-TR" noProof="0"/>
          </a:p>
        </p:txBody>
      </p:sp>
    </p:spTree>
    <p:extLst>
      <p:ext uri="{BB962C8B-B14F-4D97-AF65-F5344CB8AC3E}">
        <p14:creationId xmlns:p14="http://schemas.microsoft.com/office/powerpoint/2010/main" val="129221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17</a:t>
            </a:fld>
            <a:endParaRPr lang="tr-TR" noProof="0"/>
          </a:p>
        </p:txBody>
      </p:sp>
    </p:spTree>
    <p:extLst>
      <p:ext uri="{BB962C8B-B14F-4D97-AF65-F5344CB8AC3E}">
        <p14:creationId xmlns:p14="http://schemas.microsoft.com/office/powerpoint/2010/main" val="412850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18</a:t>
            </a:fld>
            <a:endParaRPr lang="tr-TR" noProof="0"/>
          </a:p>
        </p:txBody>
      </p:sp>
    </p:spTree>
    <p:extLst>
      <p:ext uri="{BB962C8B-B14F-4D97-AF65-F5344CB8AC3E}">
        <p14:creationId xmlns:p14="http://schemas.microsoft.com/office/powerpoint/2010/main" val="242475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19</a:t>
            </a:fld>
            <a:endParaRPr lang="tr-TR" noProof="0"/>
          </a:p>
        </p:txBody>
      </p:sp>
    </p:spTree>
    <p:extLst>
      <p:ext uri="{BB962C8B-B14F-4D97-AF65-F5344CB8AC3E}">
        <p14:creationId xmlns:p14="http://schemas.microsoft.com/office/powerpoint/2010/main" val="403678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20</a:t>
            </a:fld>
            <a:endParaRPr lang="tr-TR" noProof="0"/>
          </a:p>
        </p:txBody>
      </p:sp>
    </p:spTree>
    <p:extLst>
      <p:ext uri="{BB962C8B-B14F-4D97-AF65-F5344CB8AC3E}">
        <p14:creationId xmlns:p14="http://schemas.microsoft.com/office/powerpoint/2010/main" val="124079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3</a:t>
            </a:fld>
            <a:endParaRPr lang="tr-TR" noProof="0"/>
          </a:p>
        </p:txBody>
      </p:sp>
    </p:spTree>
    <p:extLst>
      <p:ext uri="{BB962C8B-B14F-4D97-AF65-F5344CB8AC3E}">
        <p14:creationId xmlns:p14="http://schemas.microsoft.com/office/powerpoint/2010/main" val="861759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21</a:t>
            </a:fld>
            <a:endParaRPr lang="tr-TR" noProof="0"/>
          </a:p>
        </p:txBody>
      </p:sp>
    </p:spTree>
    <p:extLst>
      <p:ext uri="{BB962C8B-B14F-4D97-AF65-F5344CB8AC3E}">
        <p14:creationId xmlns:p14="http://schemas.microsoft.com/office/powerpoint/2010/main" val="420848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4</a:t>
            </a:fld>
            <a:endParaRPr lang="tr-TR" noProof="0"/>
          </a:p>
        </p:txBody>
      </p:sp>
    </p:spTree>
    <p:extLst>
      <p:ext uri="{BB962C8B-B14F-4D97-AF65-F5344CB8AC3E}">
        <p14:creationId xmlns:p14="http://schemas.microsoft.com/office/powerpoint/2010/main" val="337771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5</a:t>
            </a:fld>
            <a:endParaRPr lang="tr-TR" noProof="0"/>
          </a:p>
        </p:txBody>
      </p:sp>
    </p:spTree>
    <p:extLst>
      <p:ext uri="{BB962C8B-B14F-4D97-AF65-F5344CB8AC3E}">
        <p14:creationId xmlns:p14="http://schemas.microsoft.com/office/powerpoint/2010/main" val="3203824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6</a:t>
            </a:fld>
            <a:endParaRPr lang="tr-TR" noProof="0"/>
          </a:p>
        </p:txBody>
      </p:sp>
    </p:spTree>
    <p:extLst>
      <p:ext uri="{BB962C8B-B14F-4D97-AF65-F5344CB8AC3E}">
        <p14:creationId xmlns:p14="http://schemas.microsoft.com/office/powerpoint/2010/main" val="112236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7</a:t>
            </a:fld>
            <a:endParaRPr lang="tr-TR" noProof="0"/>
          </a:p>
        </p:txBody>
      </p:sp>
    </p:spTree>
    <p:extLst>
      <p:ext uri="{BB962C8B-B14F-4D97-AF65-F5344CB8AC3E}">
        <p14:creationId xmlns:p14="http://schemas.microsoft.com/office/powerpoint/2010/main" val="424625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8</a:t>
            </a:fld>
            <a:endParaRPr lang="tr-TR" noProof="0"/>
          </a:p>
        </p:txBody>
      </p:sp>
    </p:spTree>
    <p:extLst>
      <p:ext uri="{BB962C8B-B14F-4D97-AF65-F5344CB8AC3E}">
        <p14:creationId xmlns:p14="http://schemas.microsoft.com/office/powerpoint/2010/main" val="418251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9</a:t>
            </a:fld>
            <a:endParaRPr lang="tr-TR" noProof="0"/>
          </a:p>
        </p:txBody>
      </p:sp>
    </p:spTree>
    <p:extLst>
      <p:ext uri="{BB962C8B-B14F-4D97-AF65-F5344CB8AC3E}">
        <p14:creationId xmlns:p14="http://schemas.microsoft.com/office/powerpoint/2010/main" val="316458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10</a:t>
            </a:fld>
            <a:endParaRPr lang="tr-TR" noProof="0"/>
          </a:p>
        </p:txBody>
      </p:sp>
    </p:spTree>
    <p:extLst>
      <p:ext uri="{BB962C8B-B14F-4D97-AF65-F5344CB8AC3E}">
        <p14:creationId xmlns:p14="http://schemas.microsoft.com/office/powerpoint/2010/main" val="1142799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Dikdörtgen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236032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07335042"/>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119166973"/>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69410683"/>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4053561554"/>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2314911204"/>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188721041"/>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967994673"/>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56954798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353193699"/>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424700835"/>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839987976"/>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8" name="Footer Placeholder 7"/>
          <p:cNvSpPr>
            <a:spLocks noGrp="1"/>
          </p:cNvSpPr>
          <p:nvPr>
            <p:ph type="ftr" sz="quarter" idx="11"/>
          </p:nvPr>
        </p:nvSpPr>
        <p:spPr/>
        <p:txBody>
          <a:bodyPr/>
          <a:lstStyle/>
          <a:p>
            <a:pPr rtl="0"/>
            <a:r>
              <a:rPr lang="tr-TR" noProof="0" smtClean="0"/>
              <a:t>Alt bilgi ekleme</a:t>
            </a:r>
            <a:endParaRPr lang="tr-TR" noProof="0" dirty="0"/>
          </a:p>
        </p:txBody>
      </p:sp>
      <p:sp>
        <p:nvSpPr>
          <p:cNvPr id="9" name="Slide Number Placeholder 8"/>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850600550"/>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rtl="0"/>
            <a:fld id="{E5665286-4FE8-4E7E-9AB5-C6B3411311E2}" type="datetime1">
              <a:rPr lang="tr-TR" noProof="0" smtClean="0"/>
              <a:t>19.11.2020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173147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rtl="0"/>
            <a:fld id="{E4EC1DD7-3944-40EA-A140-283383FF3BC6}" type="datetime1">
              <a:rPr lang="tr-TR" noProof="0" smtClean="0"/>
              <a:t>19.11.2020</a:t>
            </a:fld>
            <a:endParaRPr lang="tr-TR" noProof="0" dirty="0"/>
          </a:p>
        </p:txBody>
      </p:sp>
      <p:sp>
        <p:nvSpPr>
          <p:cNvPr id="3" name="Footer Placeholder 2"/>
          <p:cNvSpPr>
            <a:spLocks noGrp="1"/>
          </p:cNvSpPr>
          <p:nvPr>
            <p:ph type="ftr" sz="quarter" idx="11"/>
          </p:nvPr>
        </p:nvSpPr>
        <p:spPr/>
        <p:txBody>
          <a:bodyPr/>
          <a:lstStyle/>
          <a:p>
            <a:pPr rtl="0"/>
            <a:r>
              <a:rPr lang="tr-TR" noProof="0" smtClean="0"/>
              <a:t>Alt bilgi ekleme</a:t>
            </a:r>
            <a:endParaRPr lang="tr-TR" noProof="0" dirty="0"/>
          </a:p>
        </p:txBody>
      </p:sp>
      <p:sp>
        <p:nvSpPr>
          <p:cNvPr id="4" name="Slide Number Placeholder 3"/>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39413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497248134"/>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304434421"/>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r>
              <a:rPr lang="tr-TR" noProof="0" smtClean="0"/>
              <a:t>Alt bilgi ekleme</a:t>
            </a:r>
            <a:endParaRPr lang="tr-TR" noProof="0"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E31375A4-56A4-47D6-9801-1991572033F7}" type="slidenum">
              <a:rPr lang="tr-TR" noProof="0" smtClean="0"/>
              <a:pPr/>
              <a:t>‹#›</a:t>
            </a:fld>
            <a:endParaRPr lang="tr-TR" noProof="0" dirty="0"/>
          </a:p>
        </p:txBody>
      </p:sp>
      <p:sp>
        <p:nvSpPr>
          <p:cNvPr id="8" name="Dikdörtgen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13027266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9833"/>
            <a:ext cx="12192000" cy="7597833"/>
          </a:xfrm>
          <a:prstGeom prst="rect">
            <a:avLst/>
          </a:prstGeom>
        </p:spPr>
      </p:pic>
      <p:sp>
        <p:nvSpPr>
          <p:cNvPr id="20" name="Yuvarlatılmış Dikdörtgen 19"/>
          <p:cNvSpPr/>
          <p:nvPr/>
        </p:nvSpPr>
        <p:spPr>
          <a:xfrm>
            <a:off x="0" y="6500553"/>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468" y="5972639"/>
            <a:ext cx="885361" cy="885361"/>
          </a:xfrm>
          <a:prstGeom prst="rect">
            <a:avLst/>
          </a:prstGeom>
        </p:spPr>
      </p:pic>
      <p:sp>
        <p:nvSpPr>
          <p:cNvPr id="22" name="Dikdörtgen 21"/>
          <p:cNvSpPr/>
          <p:nvPr/>
        </p:nvSpPr>
        <p:spPr>
          <a:xfrm>
            <a:off x="8903035" y="6468589"/>
            <a:ext cx="1858201" cy="461665"/>
          </a:xfrm>
          <a:prstGeom prst="rect">
            <a:avLst/>
          </a:prstGeom>
        </p:spPr>
        <p:txBody>
          <a:bodyPr wrap="none">
            <a:spAutoFit/>
          </a:bodyPr>
          <a:lstStyle/>
          <a:p>
            <a:r>
              <a:rPr lang="tr-TR" sz="2400" dirty="0">
                <a:solidFill>
                  <a:schemeClr val="bg1"/>
                </a:solidFill>
              </a:rPr>
              <a:t>ÜNİVERSİTESİ</a:t>
            </a:r>
          </a:p>
        </p:txBody>
      </p:sp>
      <p:sp>
        <p:nvSpPr>
          <p:cNvPr id="23" name="Dikdörtgen 22"/>
          <p:cNvSpPr/>
          <p:nvPr/>
        </p:nvSpPr>
        <p:spPr>
          <a:xfrm>
            <a:off x="1606508" y="6448443"/>
            <a:ext cx="1896673" cy="461665"/>
          </a:xfrm>
          <a:prstGeom prst="rect">
            <a:avLst/>
          </a:prstGeom>
        </p:spPr>
        <p:txBody>
          <a:bodyPr wrap="none">
            <a:spAutoFit/>
          </a:bodyPr>
          <a:lstStyle/>
          <a:p>
            <a:r>
              <a:rPr lang="tr-TR" sz="2400" dirty="0">
                <a:solidFill>
                  <a:schemeClr val="bg1"/>
                </a:solidFill>
              </a:rPr>
              <a:t>GÜMÜŞHANE</a:t>
            </a:r>
            <a:endParaRPr lang="tr-TR" sz="2400" dirty="0"/>
          </a:p>
        </p:txBody>
      </p:sp>
    </p:spTree>
    <p:extLst>
      <p:ext uri="{BB962C8B-B14F-4D97-AF65-F5344CB8AC3E}">
        <p14:creationId xmlns:p14="http://schemas.microsoft.com/office/powerpoint/2010/main" val="2023378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DÖRDÜNCÜ BÖLÜM</a:t>
            </a:r>
            <a:br>
              <a:rPr lang="tr-TR" sz="1800" b="1" dirty="0"/>
            </a:br>
            <a:r>
              <a:rPr lang="tr-TR" sz="1800" b="1" dirty="0"/>
              <a:t>Kurumlar Arası Yatay Geçiş</a:t>
            </a:r>
            <a:br>
              <a:rPr lang="tr-TR" sz="1800" b="1" dirty="0"/>
            </a:br>
            <a:endParaRPr lang="tr-TR" sz="1800" b="1" dirty="0"/>
          </a:p>
        </p:txBody>
      </p:sp>
      <p:sp>
        <p:nvSpPr>
          <p:cNvPr id="5" name="İçerik Yer Tutucusu 4"/>
          <p:cNvSpPr>
            <a:spLocks noGrp="1"/>
          </p:cNvSpPr>
          <p:nvPr>
            <p:ph sz="quarter" idx="13"/>
          </p:nvPr>
        </p:nvSpPr>
        <p:spPr>
          <a:xfrm>
            <a:off x="913774" y="1106424"/>
            <a:ext cx="10363826" cy="5198960"/>
          </a:xfrm>
        </p:spPr>
        <p:txBody>
          <a:bodyPr>
            <a:normAutofit/>
          </a:bodyPr>
          <a:lstStyle/>
          <a:p>
            <a:r>
              <a:rPr lang="tr-TR" sz="1200" cap="none" dirty="0"/>
              <a:t>(8) Tamamen veya kısmen yabancı dil ile eğitim yapan yükseköğretim kurumlarına yatay geçiş için ilgili yükseköğretim kurumunun yapacağı yabancı dil yeterlilik sınavından başarılı olmak ya da (Ek ibare:RG-21/12/2019-30985) Yükseköğretim Kurulu tarafından tanınan ulusal veya uluslararası geçerliliği olan yabancı dil sınavlarından ilgili yükseköğretim kurumunun belirlediği başarı düzeyinde bir puanı başvuru sırasında belgelemek şarttır.</a:t>
            </a:r>
          </a:p>
          <a:p>
            <a:r>
              <a:rPr lang="tr-TR" sz="1200" cap="none" dirty="0"/>
              <a:t>(9) Kontenjan sınırlaması bulunmayan açık veya uzaktan öğretim programlarına yatay geçiş yapmak isteyen öğrenciler, Eylül ayının ilk haftasının son günü mesai saati bitimine kadar ilgili yükseköğretim kurumuna başvuruda bulunurlar. </a:t>
            </a:r>
          </a:p>
          <a:p>
            <a:r>
              <a:rPr lang="tr-TR" sz="1200" cap="none" dirty="0"/>
              <a:t>(10) (Değişik:RG-18/3/2016-29657) Yatay geçişle gelen öğrencilerin önceki diploma programından aldığı ve başarılı olduğu derslerin intibakının yapılarak, bu derslere ilişkin daha önce alınan notlar transkripte işlenir ve not ortalamasına eklenir.</a:t>
            </a:r>
          </a:p>
          <a:p>
            <a:r>
              <a:rPr lang="tr-TR" sz="1200" b="1" cap="none" dirty="0"/>
              <a:t>Değerlendirme</a:t>
            </a:r>
          </a:p>
          <a:p>
            <a:r>
              <a:rPr lang="tr-TR" sz="1200" b="1" cap="none" dirty="0"/>
              <a:t>MADDE 12 – </a:t>
            </a:r>
            <a:r>
              <a:rPr lang="tr-TR" sz="1200" cap="none" dirty="0"/>
              <a:t>(1) Kurumlar arası yatay geçiş değerlendirme sonuçları, geçerli başvurusu olan tüm adayların isimleri, değerlendirmede esas alınan puanlara göre sıralanmış biçimde ilgili yüksek öğretim kurumunun internet sayfasında ilan edilir. </a:t>
            </a:r>
          </a:p>
          <a:p>
            <a:r>
              <a:rPr lang="tr-TR" sz="1200" cap="none" dirty="0"/>
              <a:t>(2) Başvurularla ilgili ön değerlendirmeyi, üniversite senatosunun belirlemiş olduğu ilkeler çerçevesinde, ilgili yönetim kurulları tarafından oluşturulan komisyonlar yapar. Başvurular, adayların genel not ortalaması ve eğer varsa geçmek istediği programın ortak derslerindeki başarısı dikkate alınarak, üniversite senatosu tarafından belirlenmiş olan kriterlere göre değerlendirilir ve ayrılan kontenjana göre geçiş sağlanır.  </a:t>
            </a:r>
          </a:p>
          <a:p>
            <a:r>
              <a:rPr lang="tr-TR" sz="1200" cap="none" dirty="0"/>
              <a:t>(3) Yeterli şartları taşıyan aday olması halinde aynı sayıda asıl ve yedek aday belirlenir. Takvimde belirlenen süre içinde başvurmayan asıl adaylar yerine yedeklerin başvurusu alınır. Yatay geçiş hakkı kazanan öğrencilerin intibak programları, bu öğrencilerin yeni akademik yarıyıla diğer öğrencilerle aynı tarihte başlamasını sağlayacak biçimde yapılır.</a:t>
            </a:r>
          </a:p>
          <a:p>
            <a:endParaRPr lang="tr-TR" sz="12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0039167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152991"/>
            <a:ext cx="10364451" cy="484329"/>
          </a:xfrm>
        </p:spPr>
        <p:txBody>
          <a:bodyPr>
            <a:noAutofit/>
          </a:bodyPr>
          <a:lstStyle/>
          <a:p>
            <a:r>
              <a:rPr lang="tr-TR" sz="1800" b="1" dirty="0" smtClean="0"/>
              <a:t/>
            </a:r>
            <a:br>
              <a:rPr lang="tr-TR" sz="1800" b="1" dirty="0" smtClean="0"/>
            </a:br>
            <a:r>
              <a:rPr lang="tr-TR" sz="1800" b="1" dirty="0"/>
              <a:t>DÖRDÜNCÜ BÖLÜM</a:t>
            </a:r>
            <a:br>
              <a:rPr lang="tr-TR" sz="1800" b="1" dirty="0"/>
            </a:br>
            <a:r>
              <a:rPr lang="tr-TR" sz="1800" b="1" dirty="0"/>
              <a:t>Kurumlar Arası Yatay Geçiş</a:t>
            </a:r>
            <a:br>
              <a:rPr lang="tr-TR" sz="1800" b="1" dirty="0"/>
            </a:br>
            <a:endParaRPr lang="tr-TR" sz="1800" b="1" dirty="0"/>
          </a:p>
        </p:txBody>
      </p:sp>
      <p:sp>
        <p:nvSpPr>
          <p:cNvPr id="5" name="İçerik Yer Tutucusu 4"/>
          <p:cNvSpPr>
            <a:spLocks noGrp="1"/>
          </p:cNvSpPr>
          <p:nvPr>
            <p:ph sz="quarter" idx="13"/>
          </p:nvPr>
        </p:nvSpPr>
        <p:spPr>
          <a:xfrm>
            <a:off x="913774" y="759125"/>
            <a:ext cx="10363826" cy="5546259"/>
          </a:xfrm>
        </p:spPr>
        <p:txBody>
          <a:bodyPr>
            <a:normAutofit lnSpcReduction="10000"/>
          </a:bodyPr>
          <a:lstStyle/>
          <a:p>
            <a:r>
              <a:rPr lang="tr-TR" sz="1200" b="1" cap="none" dirty="0"/>
              <a:t>Diğer yükseköğretim kurumlarından yatay geçiş</a:t>
            </a:r>
          </a:p>
          <a:p>
            <a:r>
              <a:rPr lang="tr-TR" sz="1200" b="1" cap="none" dirty="0"/>
              <a:t>MADDE 13 </a:t>
            </a:r>
            <a:r>
              <a:rPr lang="tr-TR" sz="1200" cap="none" dirty="0"/>
              <a:t>– (1) (Değişik ibare:RG-21/12/2019-30985) Milli Savunma Bakanlığı ve İçişleri Bakanlığına ve bağlı yükseköğretim kurumlarında </a:t>
            </a:r>
            <a:r>
              <a:rPr lang="tr-TR" sz="1200" cap="none" dirty="0" err="1"/>
              <a:t>önlisans</a:t>
            </a:r>
            <a:r>
              <a:rPr lang="tr-TR" sz="1200" cap="none" dirty="0"/>
              <a:t> ve lisans düzeyinde öğretime devam eden öğrenciler kendi özel kanunlarınca düzenlenen hükümler çerçevesinde ve bu Yönetmeliğin konuyla ilgili hükümlerine uygun olarak diğer yükseköğretim kurumlarına yatay geçiş yapabilirler.</a:t>
            </a:r>
          </a:p>
          <a:p>
            <a:r>
              <a:rPr lang="tr-TR" sz="1200" cap="none" dirty="0"/>
              <a:t>(2) Bu kurumlardan (Değişik ibare:RG-21/12/2019-30985) 18/8/2012 tarihli ve 28388 sayılı Resmî </a:t>
            </a:r>
            <a:r>
              <a:rPr lang="tr-TR" sz="1200" cap="none" dirty="0" err="1"/>
              <a:t>Gazete’de</a:t>
            </a:r>
            <a:r>
              <a:rPr lang="tr-TR" sz="1200" cap="none" dirty="0"/>
              <a:t> yayımlanan Yükseköğretim Kurumları Öğrenci Disiplin Yönetmeliğinin 9 uncu maddesinde sayılan fiiller nedeniyle, başarısızlık veya disiplinsizlik nedeni ile ilişiği kesilenler diğer yükseköğretim kurumlarına yatay geçiş için başvuramazlar. </a:t>
            </a:r>
          </a:p>
          <a:p>
            <a:r>
              <a:rPr lang="tr-TR" sz="1200" cap="none" dirty="0"/>
              <a:t>(3) İkinci fıkra kapsamına girmeyen bir gerekçe ile birinci fıkra kapsamındaki yükseköğretim kurumlarından ilişiği kesilen öğrenciler, ilişiklerinin kesildiği tarihten itibaren iki yıl içinde diğer yükseköğretim kurumlarına geçiş için başvurabilir. Bu başvurular </a:t>
            </a:r>
            <a:r>
              <a:rPr lang="tr-TR" sz="1200" cap="none" dirty="0" err="1"/>
              <a:t>kurumlararası</a:t>
            </a:r>
            <a:r>
              <a:rPr lang="tr-TR" sz="1200" cap="none" dirty="0"/>
              <a:t> yatay geçiş hükümlerine göre değerlendirilir. </a:t>
            </a:r>
          </a:p>
          <a:p>
            <a:r>
              <a:rPr lang="tr-TR" sz="1200" b="1" cap="none" dirty="0"/>
              <a:t>Yurtdışı yükseköğretim kurumlarından yurtiçindekilere yatay geçiş</a:t>
            </a:r>
          </a:p>
          <a:p>
            <a:r>
              <a:rPr lang="tr-TR" sz="1200" b="1" cap="none" dirty="0"/>
              <a:t>MADDE 14 </a:t>
            </a:r>
            <a:r>
              <a:rPr lang="tr-TR" sz="1200" cap="none" dirty="0"/>
              <a:t>– (1) Üniversite senatoları tarafından yurtdışındaki yükseköğretim kurumlarından yapılacak yatay geçişler için kontenjan belirlenebilir. Kontenjan belirlenmesi halinde her bir program için kurumlar arası yatay geçiş kontenjanının yarısını aşmayacak şekilde belirlenen yurt dışı yükseköğretim kurumları kontenjanları ile üniversite senatosu tarafından belirlenen başvuru şartları, kurumlar arası yatay geçiş kontenjanları ile birlikte Yükseköğretim Kuruluna en geç Haziran ayının otuzuncu günü mesai saati bitimine kadar bildirilir. Yükseköğretim Kurulu internet sayfasında tüm yükseköğretim kurumlarının yurt dışı öğrenci kontenjanları ile başvuru şartları ve değerlendirme takvimi ilan edilir.</a:t>
            </a:r>
          </a:p>
          <a:p>
            <a:r>
              <a:rPr lang="tr-TR" sz="1200" cap="none" dirty="0"/>
              <a:t>(2) Yabancı ülkelerdeki yükseköğretim kurumlarından yurt içindeki yükseköğretim kurumlarına geçiş için, öğrencinin bu Yönetmeliğin (Değişik ibare:RG-10/6/2020-31151) 11 inci maddesinin ikinci fıkrasında belirlenen kurumlar arası yatay geçiş başarı şartları aranır.</a:t>
            </a:r>
          </a:p>
          <a:p>
            <a:r>
              <a:rPr lang="tr-TR" sz="1200" cap="none" dirty="0"/>
              <a:t>(3) Yurt dışındaki yükseköğretim kurumlarından yatay geçişte öğrencinin yatay geçiş yapmak istediği yükseköğretim kurumundaki diploma programının ilgili sınıfına öğrenci kabulündeki taban puana sahip öğrenciler, yurt dışında yükseköğrenim gördüğü tüm derslerden başarı şartı aranmaksızın yatay geçiş başvurusu yapabilirler. Bu yolla başvuran öğrencilerin yatay geçiş başvurusu üniversite senatosu tarafından belirlenen esaslar çerçevesinde yurt dışı yatay geçiş kontenjanı kapsamı dışında değerlendirilir.</a:t>
            </a:r>
          </a:p>
          <a:p>
            <a:endParaRPr lang="tr-TR" sz="12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1739883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161617"/>
            <a:ext cx="10364451" cy="484329"/>
          </a:xfrm>
        </p:spPr>
        <p:txBody>
          <a:bodyPr>
            <a:noAutofit/>
          </a:bodyPr>
          <a:lstStyle/>
          <a:p>
            <a:r>
              <a:rPr lang="tr-TR" sz="1800" b="1" dirty="0" smtClean="0"/>
              <a:t/>
            </a:r>
            <a:br>
              <a:rPr lang="tr-TR" sz="1800" b="1" dirty="0" smtClean="0"/>
            </a:br>
            <a:r>
              <a:rPr lang="tr-TR" sz="1800" b="1" dirty="0"/>
              <a:t>DÖRDÜNCÜ BÖLÜM</a:t>
            </a:r>
            <a:br>
              <a:rPr lang="tr-TR" sz="1800" b="1" dirty="0"/>
            </a:br>
            <a:r>
              <a:rPr lang="tr-TR" sz="1800" b="1" dirty="0"/>
              <a:t>Kurumlar Arası Yatay Geçiş</a:t>
            </a:r>
            <a:br>
              <a:rPr lang="tr-TR" sz="1800" b="1" dirty="0"/>
            </a:br>
            <a:endParaRPr lang="tr-TR" sz="1800" b="1" dirty="0"/>
          </a:p>
        </p:txBody>
      </p:sp>
      <p:sp>
        <p:nvSpPr>
          <p:cNvPr id="5" name="İçerik Yer Tutucusu 4"/>
          <p:cNvSpPr>
            <a:spLocks noGrp="1"/>
          </p:cNvSpPr>
          <p:nvPr>
            <p:ph sz="quarter" idx="13"/>
          </p:nvPr>
        </p:nvSpPr>
        <p:spPr>
          <a:xfrm>
            <a:off x="913774" y="645946"/>
            <a:ext cx="10602490" cy="5927382"/>
          </a:xfrm>
        </p:spPr>
        <p:txBody>
          <a:bodyPr>
            <a:noAutofit/>
          </a:bodyPr>
          <a:lstStyle/>
          <a:p>
            <a:r>
              <a:rPr lang="tr-TR" sz="1400" cap="none" dirty="0"/>
              <a:t>(4) Yurt dışı üniversitelerden yapılan başvurularda öğrencinin yurt dışında öğrenim gördüğü yükseköğretim kurumunun ve eğitimin yapıldığı programın ön lisans veya lisans diploma vermeye yetkili bir kurum olarak Yükseköğretim Kurulu tarafından tanınması ve kayıtlı olduğu diploma programının, yatay geçiş için başvurduğu </a:t>
            </a:r>
            <a:r>
              <a:rPr lang="tr-TR" sz="1400" cap="none" dirty="0" err="1"/>
              <a:t>önlisans</a:t>
            </a:r>
            <a:r>
              <a:rPr lang="tr-TR" sz="1400" cap="none" dirty="0"/>
              <a:t> veya lisans diploma programına eşdeğerliğinin ilgili üniversite tarafından kabul edilmesi şartı aranır.</a:t>
            </a:r>
          </a:p>
          <a:p>
            <a:r>
              <a:rPr lang="tr-TR" sz="1400" cap="none" dirty="0"/>
              <a:t>(5) Yurtdışında yükseköğretime başlayan öğrencilerin Türkiye’deki yükseköğretim programlarına geçiş başvurularının değerlendirilmesinde kullanılacak olan, Öğrenci Seçme ve Yerleştirme Merkezi tarafından yapılan Öğrenci Seçme ve Yerleştirme Sınavlarındaki asgari puanlar ile bunlara eşdeğerliği kabul edilen sınavlar ve puanları, üniversiteler tarafından belirlenen yurtdışı yatay geçiş kontenjanları ile birlikte Yükseköğretim Kurulu tarafından ilan edilir. Adayların, yatay geçiş başvurusu yapabilmeleri için en az ilan edilen puanlara veya üzerindeki puanlara sahip olması gerekir.</a:t>
            </a:r>
          </a:p>
          <a:p>
            <a:r>
              <a:rPr lang="tr-TR" sz="1400" cap="none" dirty="0"/>
              <a:t>(6) (Ek:RG-18/3/2016-29657) Yurt dışındaki yükseköğretim kurumlarından yatay geçişte, yurt dışındaki aynı yükseköğretim kurumundan bir programın her bir sınıfına geçiş yapabilecek öğrenci sayısı o programın ilgili sınıfının yurt dışı kontenjanının yüzde 15’ini geçemez. Yüzde 15’in hesaplanmasında 1’in altındaki sayılar 1’e tamamlanır. Virgülden sonraki kısım 5’ten küçükse alttaki tam sayıya, 5 ve yukarısında ise bir üst tam sayıya tamamlanır.</a:t>
            </a:r>
          </a:p>
          <a:p>
            <a:r>
              <a:rPr lang="tr-TR" sz="1400" cap="none" dirty="0"/>
              <a:t>(7) (Ek:RG-21/12/2019-30985) Kuzey Kıbrıs Türk Cumhuriyeti dâhil yurt dışında kurulmuş olan yükseköğretim kurumlarından yurt içindeki yükseköğretim kurumlarının başarı sıralaması şartı aranan programlarına yatay geçişe ilişkin olarak Yükseköğretim Kurulu, bu Yönetmelik hükümleri dışında ilave şartlar belirleyebilir.</a:t>
            </a:r>
          </a:p>
          <a:p>
            <a:r>
              <a:rPr lang="tr-TR" sz="1400" b="1" cap="none" dirty="0"/>
              <a:t>Yabancı uyruklu öğrenciler</a:t>
            </a:r>
          </a:p>
          <a:p>
            <a:r>
              <a:rPr lang="tr-TR" sz="1400" b="1" cap="none" dirty="0"/>
              <a:t>MADDE 15 </a:t>
            </a:r>
            <a:r>
              <a:rPr lang="tr-TR" sz="1400" cap="none" dirty="0"/>
              <a:t>– (1) Yükseköğretim Kurulu tarafından belirlenen yabancı ülkelerden gelecek o ülkenin uyrukluğunda bulunan yabancı öğrencilerin kontenjanı bu Yönetmeliğin 14 üncü maddesinin birinci fıkrasında belirtilen sınırlamaya tabi değildir.</a:t>
            </a:r>
          </a:p>
          <a:p>
            <a:endParaRPr lang="tr-TR" sz="14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4162653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BEŞİNCİ BÖLÜM</a:t>
            </a:r>
            <a:br>
              <a:rPr lang="tr-TR" sz="1800" b="1" dirty="0"/>
            </a:br>
            <a:r>
              <a:rPr lang="tr-TR" sz="1800" b="1" dirty="0"/>
              <a:t>Çift </a:t>
            </a:r>
            <a:r>
              <a:rPr lang="tr-TR" sz="1800" b="1" dirty="0" err="1"/>
              <a:t>Anadal</a:t>
            </a:r>
            <a:r>
              <a:rPr lang="tr-TR" sz="1800" b="1" dirty="0"/>
              <a:t>, </a:t>
            </a:r>
            <a:r>
              <a:rPr lang="tr-TR" sz="1800" b="1" dirty="0" err="1"/>
              <a:t>Yandal</a:t>
            </a:r>
            <a:r>
              <a:rPr lang="tr-TR" sz="1800" b="1" dirty="0"/>
              <a:t> ve Kurumlar Arası Kredi </a:t>
            </a:r>
            <a:r>
              <a:rPr lang="tr-TR" sz="1800" b="1" dirty="0" smtClean="0"/>
              <a:t>Transferi</a:t>
            </a:r>
            <a:r>
              <a:rPr lang="tr-TR" sz="1800" b="1" dirty="0"/>
              <a:t/>
            </a:r>
            <a:br>
              <a:rPr lang="tr-TR" sz="1800" b="1" dirty="0"/>
            </a:br>
            <a:endParaRPr lang="tr-TR" sz="1800" b="1" dirty="0"/>
          </a:p>
        </p:txBody>
      </p:sp>
      <p:sp>
        <p:nvSpPr>
          <p:cNvPr id="5" name="İçerik Yer Tutucusu 4"/>
          <p:cNvSpPr>
            <a:spLocks noGrp="1"/>
          </p:cNvSpPr>
          <p:nvPr>
            <p:ph sz="quarter" idx="13"/>
          </p:nvPr>
        </p:nvSpPr>
        <p:spPr>
          <a:xfrm>
            <a:off x="913774" y="896111"/>
            <a:ext cx="10363826" cy="5616831"/>
          </a:xfrm>
        </p:spPr>
        <p:txBody>
          <a:bodyPr>
            <a:normAutofit/>
          </a:bodyPr>
          <a:lstStyle/>
          <a:p>
            <a:r>
              <a:rPr lang="tr-TR" sz="1400" b="1" cap="none" dirty="0"/>
              <a:t>Çift </a:t>
            </a:r>
            <a:r>
              <a:rPr lang="tr-TR" sz="1400" b="1" cap="none" dirty="0" err="1"/>
              <a:t>anadal</a:t>
            </a:r>
            <a:r>
              <a:rPr lang="tr-TR" sz="1400" b="1" cap="none" dirty="0"/>
              <a:t> programı</a:t>
            </a:r>
          </a:p>
          <a:p>
            <a:r>
              <a:rPr lang="tr-TR" sz="1400" b="1" cap="none" dirty="0"/>
              <a:t>MADDE 16 </a:t>
            </a:r>
            <a:r>
              <a:rPr lang="tr-TR" sz="1400" cap="none" dirty="0"/>
              <a:t>– (1) (Değişik:RG-9/6/2017- 30091) Aynı yükseköğretim kurumunda yürütülen </a:t>
            </a:r>
            <a:r>
              <a:rPr lang="tr-TR" sz="1400" cap="none" dirty="0" err="1"/>
              <a:t>önlisans</a:t>
            </a:r>
            <a:r>
              <a:rPr lang="tr-TR" sz="1400" cap="none" dirty="0"/>
              <a:t> diploma programları ile diğer </a:t>
            </a:r>
            <a:r>
              <a:rPr lang="tr-TR" sz="1400" cap="none" dirty="0" err="1"/>
              <a:t>önlisans</a:t>
            </a:r>
            <a:r>
              <a:rPr lang="tr-TR" sz="1400" cap="none" dirty="0"/>
              <a:t> programları arasında, lisans programları ile diğer lisans programları veya </a:t>
            </a:r>
            <a:r>
              <a:rPr lang="tr-TR" sz="1400" cap="none" dirty="0" err="1"/>
              <a:t>önlisans</a:t>
            </a:r>
            <a:r>
              <a:rPr lang="tr-TR" sz="1400" cap="none" dirty="0"/>
              <a:t> programları arasında ilgili bölümlerin ve fakülte/yüksekokul kurullarının önerisi üzerine senatonun onayı ile çift </a:t>
            </a:r>
            <a:r>
              <a:rPr lang="tr-TR" sz="1400" cap="none" dirty="0" err="1"/>
              <a:t>anadal</a:t>
            </a:r>
            <a:r>
              <a:rPr lang="tr-TR" sz="1400" cap="none" dirty="0"/>
              <a:t> programı açılabilir. (Ek cümle:RG-21/12/2019-30985)(1) Başarı sıralaması şartı aranan programlarda çift </a:t>
            </a:r>
            <a:r>
              <a:rPr lang="tr-TR" sz="1400" cap="none" dirty="0" err="1"/>
              <a:t>anadal</a:t>
            </a:r>
            <a:r>
              <a:rPr lang="tr-TR" sz="1400" cap="none" dirty="0"/>
              <a:t> yapmak isteyen öğrencinin, bu Yönetmelikte belirlenen diğer şartların yanı sıra kayıt olduğu yıldaki ilgili programın Yükseköğretim Kurulu tarafından belirlenen başarı sıralaması şartını sağlamış olması gerekir.</a:t>
            </a:r>
          </a:p>
          <a:p>
            <a:r>
              <a:rPr lang="tr-TR" sz="1400" cap="none" dirty="0"/>
              <a:t>(2) (Değişik:RG-9/6/2017- 30091) Öğrencilerin ikinci </a:t>
            </a:r>
            <a:r>
              <a:rPr lang="tr-TR" sz="1400" cap="none" dirty="0" err="1"/>
              <a:t>anadal</a:t>
            </a:r>
            <a:r>
              <a:rPr lang="tr-TR" sz="1400" cap="none" dirty="0"/>
              <a:t> diploma programına kabulü, o programın yürütüldüğü ilgili bölümün önerisi üzerine fakülte/yüksekokul yönetim kurulunun onayı ile yapılır.</a:t>
            </a:r>
          </a:p>
          <a:p>
            <a:r>
              <a:rPr lang="tr-TR" sz="1400" cap="none" dirty="0"/>
              <a:t> (3) Aynı anda birden fazla ikinci </a:t>
            </a:r>
            <a:r>
              <a:rPr lang="tr-TR" sz="1400" cap="none" dirty="0" err="1"/>
              <a:t>anadal</a:t>
            </a:r>
            <a:r>
              <a:rPr lang="tr-TR" sz="1400" cap="none" dirty="0"/>
              <a:t> diploma programına kayıt yapılamaz. Ancak, aynı anda ikinci </a:t>
            </a:r>
            <a:r>
              <a:rPr lang="tr-TR" sz="1400" cap="none" dirty="0" err="1"/>
              <a:t>anadal</a:t>
            </a:r>
            <a:r>
              <a:rPr lang="tr-TR" sz="1400" cap="none" dirty="0"/>
              <a:t> diploma ile </a:t>
            </a:r>
            <a:r>
              <a:rPr lang="tr-TR" sz="1400" cap="none" dirty="0" err="1"/>
              <a:t>yandal</a:t>
            </a:r>
            <a:r>
              <a:rPr lang="tr-TR" sz="1400" cap="none" dirty="0"/>
              <a:t> programına kayıt yapılabilir.</a:t>
            </a:r>
          </a:p>
          <a:p>
            <a:r>
              <a:rPr lang="tr-TR" sz="1400" cap="none" dirty="0"/>
              <a:t>(4) İkinci </a:t>
            </a:r>
            <a:r>
              <a:rPr lang="tr-TR" sz="1400" cap="none" dirty="0" err="1"/>
              <a:t>anadal</a:t>
            </a:r>
            <a:r>
              <a:rPr lang="tr-TR" sz="1400" cap="none" dirty="0"/>
              <a:t> diploma programındaki öğrenci, </a:t>
            </a:r>
            <a:r>
              <a:rPr lang="tr-TR" sz="1400" cap="none" dirty="0" err="1"/>
              <a:t>anadal</a:t>
            </a:r>
            <a:r>
              <a:rPr lang="tr-TR" sz="1400" cap="none" dirty="0"/>
              <a:t> diploma programında kurum içi geçiş hükümlerine uygun koşulları sağladığında ikinci </a:t>
            </a:r>
            <a:r>
              <a:rPr lang="tr-TR" sz="1400" cap="none" dirty="0" err="1"/>
              <a:t>anadal</a:t>
            </a:r>
            <a:r>
              <a:rPr lang="tr-TR" sz="1400" cap="none" dirty="0"/>
              <a:t> diploma programına yatay geçiş yapabilir.</a:t>
            </a:r>
          </a:p>
          <a:p>
            <a:r>
              <a:rPr lang="tr-TR" sz="1400" cap="none" dirty="0"/>
              <a:t>(5) Yetenek sınavı ile öğrenci alan çift </a:t>
            </a:r>
            <a:r>
              <a:rPr lang="tr-TR" sz="1400" cap="none" dirty="0" err="1"/>
              <a:t>anadal</a:t>
            </a:r>
            <a:r>
              <a:rPr lang="tr-TR" sz="1400" cap="none" dirty="0"/>
              <a:t> diploma programına öğrenci kabulünde yetenek sınavında da başarılı olma şartı aranır. </a:t>
            </a:r>
          </a:p>
          <a:p>
            <a:r>
              <a:rPr lang="tr-TR" sz="1400" cap="none" dirty="0"/>
              <a:t>(6) (Ek:RG-16/8/2011-28027) Öğrencinin çift </a:t>
            </a:r>
            <a:r>
              <a:rPr lang="tr-TR" sz="1400" cap="none" dirty="0" err="1"/>
              <a:t>anadal</a:t>
            </a:r>
            <a:r>
              <a:rPr lang="tr-TR" sz="1400" cap="none" dirty="0"/>
              <a:t> programında alması gereken dersler ve kredileri Yükseköğretim Kurulu tarafından belirlenen Yükseköğretim Alan Yeterlilikleri dikkate alınarak ilgili bölümlerin ve fakülte kurullarının önerisi üzerine senatonun onayı ile belirlenir. İlgili çift </a:t>
            </a:r>
            <a:r>
              <a:rPr lang="tr-TR" sz="1400" cap="none" dirty="0" err="1"/>
              <a:t>anadal</a:t>
            </a:r>
            <a:r>
              <a:rPr lang="tr-TR" sz="1400" cap="none" dirty="0"/>
              <a:t> lisans programının, öğrencinin programın sonunda asgari olarak kazanması gereken bilgi, beceri ve yetkinliklere göre tanımlanmış öğrenim kazanımlarına sahip olmasını sağlayacak şekilde düzenlenmesi gerekir.</a:t>
            </a:r>
          </a:p>
          <a:p>
            <a:endParaRPr lang="tr-TR" sz="14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9465048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118485"/>
            <a:ext cx="10364451" cy="484329"/>
          </a:xfrm>
        </p:spPr>
        <p:txBody>
          <a:bodyPr>
            <a:noAutofit/>
          </a:bodyPr>
          <a:lstStyle/>
          <a:p>
            <a:r>
              <a:rPr lang="tr-TR" sz="1800" b="1" dirty="0" smtClean="0"/>
              <a:t/>
            </a:r>
            <a:br>
              <a:rPr lang="tr-TR" sz="1800" b="1" dirty="0" smtClean="0"/>
            </a:br>
            <a:r>
              <a:rPr lang="tr-TR" sz="1800" b="1" dirty="0"/>
              <a:t>BEŞİNCİ BÖLÜM</a:t>
            </a:r>
            <a:br>
              <a:rPr lang="tr-TR" sz="1800" b="1" dirty="0"/>
            </a:br>
            <a:r>
              <a:rPr lang="tr-TR" sz="1800" b="1" dirty="0"/>
              <a:t>Çift </a:t>
            </a:r>
            <a:r>
              <a:rPr lang="tr-TR" sz="1800" b="1" dirty="0" err="1"/>
              <a:t>Anadal</a:t>
            </a:r>
            <a:r>
              <a:rPr lang="tr-TR" sz="1800" b="1" dirty="0"/>
              <a:t>, </a:t>
            </a:r>
            <a:r>
              <a:rPr lang="tr-TR" sz="1800" b="1" dirty="0" err="1"/>
              <a:t>Yandal</a:t>
            </a:r>
            <a:r>
              <a:rPr lang="tr-TR" sz="1800" b="1" dirty="0"/>
              <a:t> ve Kurumlar Arası Kredi </a:t>
            </a:r>
            <a:r>
              <a:rPr lang="tr-TR" sz="1800" b="1" dirty="0" smtClean="0"/>
              <a:t>Transferi</a:t>
            </a:r>
            <a:r>
              <a:rPr lang="tr-TR" sz="1800" b="1" dirty="0"/>
              <a:t/>
            </a:r>
            <a:br>
              <a:rPr lang="tr-TR" sz="1800" b="1" dirty="0"/>
            </a:br>
            <a:endParaRPr lang="tr-TR" sz="1800" b="1" dirty="0"/>
          </a:p>
        </p:txBody>
      </p:sp>
      <p:sp>
        <p:nvSpPr>
          <p:cNvPr id="5" name="İçerik Yer Tutucusu 4"/>
          <p:cNvSpPr>
            <a:spLocks noGrp="1"/>
          </p:cNvSpPr>
          <p:nvPr>
            <p:ph sz="quarter" idx="13"/>
          </p:nvPr>
        </p:nvSpPr>
        <p:spPr>
          <a:xfrm>
            <a:off x="913774" y="733245"/>
            <a:ext cx="10481720" cy="5572139"/>
          </a:xfrm>
        </p:spPr>
        <p:txBody>
          <a:bodyPr>
            <a:normAutofit/>
          </a:bodyPr>
          <a:lstStyle/>
          <a:p>
            <a:r>
              <a:rPr lang="tr-TR" sz="1300" b="1" cap="none" dirty="0"/>
              <a:t>Başvuru süresi</a:t>
            </a:r>
          </a:p>
          <a:p>
            <a:r>
              <a:rPr lang="tr-TR" sz="1300" b="1" cap="none" dirty="0"/>
              <a:t>MADDE 17 </a:t>
            </a:r>
            <a:r>
              <a:rPr lang="tr-TR" sz="1300" cap="none" dirty="0"/>
              <a:t>– (1) (Değişik:RG-9/6/2017- 30091) Öğrenci ikinci </a:t>
            </a:r>
            <a:r>
              <a:rPr lang="tr-TR" sz="1300" cap="none" dirty="0" err="1"/>
              <a:t>anadal</a:t>
            </a:r>
            <a:r>
              <a:rPr lang="tr-TR" sz="1300" cap="none" dirty="0"/>
              <a:t> diploma programına, </a:t>
            </a:r>
            <a:r>
              <a:rPr lang="tr-TR" sz="1300" cap="none" dirty="0" err="1"/>
              <a:t>anadal</a:t>
            </a:r>
            <a:r>
              <a:rPr lang="tr-TR" sz="1300" cap="none" dirty="0"/>
              <a:t> lisans diploma programında en erken üçüncü yarıyılın başında, en geç ise dört yıllık programlarda beşinci yarıyılın başında, beş yıllık programlarda yedinci yarıyılın başında, altı yıllık programlarda ise dokuzuncu yarıyılın başında, </a:t>
            </a:r>
            <a:r>
              <a:rPr lang="tr-TR" sz="1300" cap="none" dirty="0" err="1"/>
              <a:t>anadal</a:t>
            </a:r>
            <a:r>
              <a:rPr lang="tr-TR" sz="1300" cap="none" dirty="0"/>
              <a:t> </a:t>
            </a:r>
            <a:r>
              <a:rPr lang="tr-TR" sz="1300" cap="none" dirty="0" err="1"/>
              <a:t>önlisans</a:t>
            </a:r>
            <a:r>
              <a:rPr lang="tr-TR" sz="1300" cap="none" dirty="0"/>
              <a:t> diploma programında en erken ikinci yarıyılın başında, en geç ise üçüncü yarıyılın başında başvurabilir. </a:t>
            </a:r>
          </a:p>
          <a:p>
            <a:r>
              <a:rPr lang="tr-TR" sz="1300" cap="none" dirty="0"/>
              <a:t>(2) (Değişik:RG-2/5/2014-28988) Başvuru anında </a:t>
            </a:r>
            <a:r>
              <a:rPr lang="tr-TR" sz="1300" cap="none" dirty="0" err="1"/>
              <a:t>anadal</a:t>
            </a:r>
            <a:r>
              <a:rPr lang="tr-TR" sz="1300" cap="none" dirty="0"/>
              <a:t> diploma programındaki genel not ortalaması en az 100 üzerinden 70 olan ve </a:t>
            </a:r>
            <a:r>
              <a:rPr lang="tr-TR" sz="1300" cap="none" dirty="0" err="1"/>
              <a:t>anadal</a:t>
            </a:r>
            <a:r>
              <a:rPr lang="tr-TR" sz="1300" cap="none" dirty="0"/>
              <a:t> diploma programının ilgili sınıfında başarı sıralaması itibari ile en üst %20’sinde bulunan öğrenciler ikinci </a:t>
            </a:r>
            <a:r>
              <a:rPr lang="tr-TR" sz="1300" cap="none" dirty="0" err="1"/>
              <a:t>anadal</a:t>
            </a:r>
            <a:r>
              <a:rPr lang="tr-TR" sz="1300" cap="none" dirty="0"/>
              <a:t> diploma programına başvurabilirler. Ayrıca aşağıdaki şartlar uyarınca yükseköğretim kurumları kontenjan belirleyebilir ve öğrenciler de bu şartlar kapsamında başvuru yapabilir:</a:t>
            </a:r>
          </a:p>
          <a:p>
            <a:r>
              <a:rPr lang="tr-TR" sz="1300" cap="none" dirty="0"/>
              <a:t>a) Çift </a:t>
            </a:r>
            <a:r>
              <a:rPr lang="tr-TR" sz="1300" cap="none" dirty="0" err="1"/>
              <a:t>anadal</a:t>
            </a:r>
            <a:r>
              <a:rPr lang="tr-TR" sz="1300" cap="none" dirty="0"/>
              <a:t> yapacak öğrencilerin kontenjanı, </a:t>
            </a:r>
            <a:r>
              <a:rPr lang="tr-TR" sz="1300" cap="none" dirty="0" err="1"/>
              <a:t>anadal</a:t>
            </a:r>
            <a:r>
              <a:rPr lang="tr-TR" sz="1300" cap="none" dirty="0"/>
              <a:t> diploma programındaki genel not ortalaması en az 100 üzerinden 70 olmak şartıyla, </a:t>
            </a:r>
            <a:r>
              <a:rPr lang="tr-TR" sz="1300" cap="none" dirty="0" err="1"/>
              <a:t>anadal</a:t>
            </a:r>
            <a:r>
              <a:rPr lang="tr-TR" sz="1300" cap="none" dirty="0"/>
              <a:t> diploma programının ilgili sınıfında başarı sıralaması %20 oranından az olmamak üzere üniversite senatolarınca belirlenir.</a:t>
            </a:r>
          </a:p>
          <a:p>
            <a:r>
              <a:rPr lang="tr-TR" sz="1300" cap="none" dirty="0"/>
              <a:t>b) Hukuk, tıp ve sağlık programları ile mühendislik programları hariç olmak üzere, çift </a:t>
            </a:r>
            <a:r>
              <a:rPr lang="tr-TR" sz="1300" cap="none" dirty="0" err="1"/>
              <a:t>anadal</a:t>
            </a:r>
            <a:r>
              <a:rPr lang="tr-TR" sz="1300" cap="none" dirty="0"/>
              <a:t> yapılacak programların kontenjanları da programların kontenjanının %20’sinden az olmamak üzere üniversite senatolarınca belirlenir.</a:t>
            </a:r>
          </a:p>
          <a:p>
            <a:r>
              <a:rPr lang="tr-TR" sz="1300" cap="none" dirty="0"/>
              <a:t>c) </a:t>
            </a:r>
            <a:r>
              <a:rPr lang="tr-TR" sz="1300" cap="none" dirty="0" err="1"/>
              <a:t>Anadal</a:t>
            </a:r>
            <a:r>
              <a:rPr lang="tr-TR" sz="1300" cap="none" dirty="0"/>
              <a:t> diploma programındaki genel not ortalaması en az 100 üzerinden 70 olan ancak </a:t>
            </a:r>
            <a:r>
              <a:rPr lang="tr-TR" sz="1300" cap="none" dirty="0" err="1"/>
              <a:t>anadal</a:t>
            </a:r>
            <a:r>
              <a:rPr lang="tr-TR" sz="1300" cap="none" dirty="0"/>
              <a:t> diploma programının ilgili sınıfında başarı sıralaması itibari ile en üst %20’sinde yer almayan öğrencilerden çift </a:t>
            </a:r>
            <a:r>
              <a:rPr lang="tr-TR" sz="1300" cap="none" dirty="0" err="1"/>
              <a:t>anadal</a:t>
            </a:r>
            <a:r>
              <a:rPr lang="tr-TR" sz="1300" cap="none" dirty="0"/>
              <a:t> yapılacak programın ilgili yıldaki taban puanından az olmamak üzere puana sahip olanlar da çift </a:t>
            </a:r>
            <a:r>
              <a:rPr lang="tr-TR" sz="1300" cap="none" dirty="0" err="1"/>
              <a:t>anadal</a:t>
            </a:r>
            <a:r>
              <a:rPr lang="tr-TR" sz="1300" cap="none" dirty="0"/>
              <a:t> programına başvurabilirler.</a:t>
            </a:r>
          </a:p>
          <a:p>
            <a:r>
              <a:rPr lang="tr-TR" sz="1300" cap="none" dirty="0"/>
              <a:t>(3) Çift </a:t>
            </a:r>
            <a:r>
              <a:rPr lang="tr-TR" sz="1300" cap="none" dirty="0" err="1"/>
              <a:t>anadal</a:t>
            </a:r>
            <a:r>
              <a:rPr lang="tr-TR" sz="1300" cap="none" dirty="0"/>
              <a:t> diploma programına başvurabilmesi için öğrencinin başvurduğu yarıyıla kadar </a:t>
            </a:r>
            <a:r>
              <a:rPr lang="tr-TR" sz="1300" cap="none" dirty="0" err="1"/>
              <a:t>anadal</a:t>
            </a:r>
            <a:r>
              <a:rPr lang="tr-TR" sz="1300" cap="none" dirty="0"/>
              <a:t> diploma programında aldığı tüm dersleri başarıyla tamamlaması gerekir.</a:t>
            </a:r>
          </a:p>
          <a:p>
            <a:r>
              <a:rPr lang="tr-TR" sz="1300" cap="none" dirty="0"/>
              <a:t>(4) Öğrencinin çift </a:t>
            </a:r>
            <a:r>
              <a:rPr lang="tr-TR" sz="1300" cap="none" dirty="0" err="1"/>
              <a:t>anadal</a:t>
            </a:r>
            <a:r>
              <a:rPr lang="tr-TR" sz="1300" cap="none" dirty="0"/>
              <a:t> programından mezun olabilmesi için genel not ortalamasının en az 100 üzerinden 70 olması gerekir. Tüm çift </a:t>
            </a:r>
            <a:r>
              <a:rPr lang="tr-TR" sz="1300" cap="none" dirty="0" err="1"/>
              <a:t>anadal</a:t>
            </a:r>
            <a:r>
              <a:rPr lang="tr-TR" sz="1300" cap="none" dirty="0"/>
              <a:t> öğrenimi süresince öğrencinin genel not ortalaması bir defaya mahsus olmak üzere 100 üzerinden 65’e kadar düşebilir. Genel not ortalaması ikinci kez 100 üzerinden (Değişik ibare:RG-21/12/2019-30985)(2) 70’in altına düşen öğrencinin ikinci </a:t>
            </a:r>
            <a:r>
              <a:rPr lang="tr-TR" sz="1300" cap="none" dirty="0" err="1"/>
              <a:t>anadal</a:t>
            </a:r>
            <a:r>
              <a:rPr lang="tr-TR" sz="1300" cap="none" dirty="0"/>
              <a:t> diploma programından kaydı silinir.</a:t>
            </a:r>
          </a:p>
          <a:p>
            <a:endParaRPr lang="tr-TR" sz="13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8977900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BEŞİNCİ BÖLÜM</a:t>
            </a:r>
            <a:br>
              <a:rPr lang="tr-TR" sz="1800" b="1" dirty="0"/>
            </a:br>
            <a:r>
              <a:rPr lang="tr-TR" sz="1800" b="1" dirty="0"/>
              <a:t>Çift </a:t>
            </a:r>
            <a:r>
              <a:rPr lang="tr-TR" sz="1800" b="1" dirty="0" err="1"/>
              <a:t>Anadal</a:t>
            </a:r>
            <a:r>
              <a:rPr lang="tr-TR" sz="1800" b="1" dirty="0"/>
              <a:t>, </a:t>
            </a:r>
            <a:r>
              <a:rPr lang="tr-TR" sz="1800" b="1" dirty="0" err="1"/>
              <a:t>Yandal</a:t>
            </a:r>
            <a:r>
              <a:rPr lang="tr-TR" sz="1800" b="1" dirty="0"/>
              <a:t> ve Kurumlar Arası Kredi </a:t>
            </a:r>
            <a:r>
              <a:rPr lang="tr-TR" sz="1800" b="1" dirty="0" smtClean="0"/>
              <a:t>Transferi</a:t>
            </a:r>
            <a:r>
              <a:rPr lang="tr-TR" sz="1800" b="1" dirty="0"/>
              <a:t/>
            </a:r>
            <a:br>
              <a:rPr lang="tr-TR" sz="1800" b="1" dirty="0"/>
            </a:br>
            <a:endParaRPr lang="tr-TR" sz="1800" b="1" dirty="0"/>
          </a:p>
        </p:txBody>
      </p:sp>
      <p:sp>
        <p:nvSpPr>
          <p:cNvPr id="5" name="İçerik Yer Tutucusu 4"/>
          <p:cNvSpPr>
            <a:spLocks noGrp="1"/>
          </p:cNvSpPr>
          <p:nvPr>
            <p:ph sz="quarter" idx="13"/>
          </p:nvPr>
        </p:nvSpPr>
        <p:spPr>
          <a:xfrm>
            <a:off x="913774" y="1106424"/>
            <a:ext cx="10363826" cy="5198960"/>
          </a:xfrm>
        </p:spPr>
        <p:txBody>
          <a:bodyPr>
            <a:normAutofit/>
          </a:bodyPr>
          <a:lstStyle/>
          <a:p>
            <a:r>
              <a:rPr lang="tr-TR" sz="1600" cap="none" dirty="0"/>
              <a:t>(5) İkinci </a:t>
            </a:r>
            <a:r>
              <a:rPr lang="tr-TR" sz="1600" cap="none" dirty="0" err="1"/>
              <a:t>anadal</a:t>
            </a:r>
            <a:r>
              <a:rPr lang="tr-TR" sz="1600" cap="none" dirty="0"/>
              <a:t> lisans programına devam eden öğrenciye mezuniyet diploması ancak devam ettiği birinci </a:t>
            </a:r>
            <a:r>
              <a:rPr lang="tr-TR" sz="1600" cap="none" dirty="0" err="1"/>
              <a:t>anadal</a:t>
            </a:r>
            <a:r>
              <a:rPr lang="tr-TR" sz="1600" cap="none" dirty="0"/>
              <a:t> diploma programından mezun olması halinde verilebilir. </a:t>
            </a:r>
          </a:p>
          <a:p>
            <a:r>
              <a:rPr lang="tr-TR" sz="1600" cap="none" dirty="0"/>
              <a:t>(6) Çift </a:t>
            </a:r>
            <a:r>
              <a:rPr lang="tr-TR" sz="1600" cap="none" dirty="0" err="1"/>
              <a:t>anadal</a:t>
            </a:r>
            <a:r>
              <a:rPr lang="tr-TR" sz="1600" cap="none" dirty="0"/>
              <a:t> ikinci diploma programında öğrenim gören öğrencinin </a:t>
            </a:r>
            <a:r>
              <a:rPr lang="tr-TR" sz="1600" cap="none" dirty="0" err="1"/>
              <a:t>anadal</a:t>
            </a:r>
            <a:r>
              <a:rPr lang="tr-TR" sz="1600" cap="none" dirty="0"/>
              <a:t> programında almış olduğu ve eşdeğerlikleri kabul edilen dersler, not çizelgesinde gösterilir.</a:t>
            </a:r>
          </a:p>
          <a:p>
            <a:r>
              <a:rPr lang="tr-TR" sz="1600" cap="none" dirty="0"/>
              <a:t>(7) (Değişik:RG-18/3/2016-29657) </a:t>
            </a:r>
            <a:r>
              <a:rPr lang="tr-TR" sz="1600" cap="none" dirty="0" err="1"/>
              <a:t>Anadal</a:t>
            </a:r>
            <a:r>
              <a:rPr lang="tr-TR" sz="1600" cap="none" dirty="0"/>
              <a:t> diploma programından mezuniyet hakkını elde eden ancak ikinci </a:t>
            </a:r>
            <a:r>
              <a:rPr lang="tr-TR" sz="1600" cap="none" dirty="0" err="1"/>
              <a:t>anadal</a:t>
            </a:r>
            <a:r>
              <a:rPr lang="tr-TR" sz="1600" cap="none" dirty="0"/>
              <a:t> diploma programını bitiremeyen öğrencilerin öğrenim süresi ikinci </a:t>
            </a:r>
            <a:r>
              <a:rPr lang="tr-TR" sz="1600" cap="none" dirty="0" err="1"/>
              <a:t>anadal</a:t>
            </a:r>
            <a:r>
              <a:rPr lang="tr-TR" sz="1600" cap="none" dirty="0"/>
              <a:t> diploma programına kayıt yaptırdığı eğitim öğretim yılından itibaren 2547 sayılı Kanunun 44 üncü maddesinin (c) fıkrasında belirtilen azami süredir.</a:t>
            </a:r>
          </a:p>
          <a:p>
            <a:r>
              <a:rPr lang="tr-TR" sz="1600" cap="none" dirty="0"/>
              <a:t>(8) Çift </a:t>
            </a:r>
            <a:r>
              <a:rPr lang="tr-TR" sz="1600" cap="none" dirty="0" err="1"/>
              <a:t>anadal</a:t>
            </a:r>
            <a:r>
              <a:rPr lang="tr-TR" sz="1600" cap="none" dirty="0"/>
              <a:t> programından iki yarıyıl üst üste ders almayan öğrencinin ikinci </a:t>
            </a:r>
            <a:r>
              <a:rPr lang="tr-TR" sz="1600" cap="none" dirty="0" err="1"/>
              <a:t>anadal</a:t>
            </a:r>
            <a:r>
              <a:rPr lang="tr-TR" sz="1600" cap="none" dirty="0"/>
              <a:t> diploma programından kaydı silinir.  </a:t>
            </a:r>
          </a:p>
          <a:p>
            <a:r>
              <a:rPr lang="tr-TR" sz="1600" cap="none" dirty="0"/>
              <a:t>(9) (Değişik:RG-2/5/2014-28988) Çift </a:t>
            </a:r>
            <a:r>
              <a:rPr lang="tr-TR" sz="1600" cap="none" dirty="0" err="1"/>
              <a:t>anadal</a:t>
            </a:r>
            <a:r>
              <a:rPr lang="tr-TR" sz="1600" cap="none" dirty="0"/>
              <a:t> programından çıkarılan öğrencilerin ikinci </a:t>
            </a:r>
            <a:r>
              <a:rPr lang="tr-TR" sz="1600" cap="none" dirty="0" err="1"/>
              <a:t>anadal</a:t>
            </a:r>
            <a:r>
              <a:rPr lang="tr-TR" sz="1600" cap="none" dirty="0"/>
              <a:t> programında almış oldukları derslerin ne şekilde değerlendirileceği, senato tarafından belirlenir. Öğrencinin </a:t>
            </a:r>
            <a:r>
              <a:rPr lang="tr-TR" sz="1600" cap="none" dirty="0" err="1"/>
              <a:t>anadal</a:t>
            </a:r>
            <a:r>
              <a:rPr lang="tr-TR" sz="1600" cap="none" dirty="0"/>
              <a:t> programında kabul edilmeyen ikinci </a:t>
            </a:r>
            <a:r>
              <a:rPr lang="tr-TR" sz="1600" cap="none" dirty="0" err="1"/>
              <a:t>anadal</a:t>
            </a:r>
            <a:r>
              <a:rPr lang="tr-TR" sz="1600" cap="none" dirty="0"/>
              <a:t> programında başarılı olduğu dersler, genel not ortalamasına dahil edilmeksizin transkript ve diploma ekinde yer alır.</a:t>
            </a:r>
          </a:p>
          <a:p>
            <a:endParaRPr lang="tr-TR" sz="16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7321766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170244"/>
            <a:ext cx="10364451" cy="484329"/>
          </a:xfrm>
        </p:spPr>
        <p:txBody>
          <a:bodyPr>
            <a:noAutofit/>
          </a:bodyPr>
          <a:lstStyle/>
          <a:p>
            <a:r>
              <a:rPr lang="tr-TR" sz="1800" b="1" dirty="0" smtClean="0"/>
              <a:t/>
            </a:r>
            <a:br>
              <a:rPr lang="tr-TR" sz="1800" b="1" dirty="0" smtClean="0"/>
            </a:br>
            <a:r>
              <a:rPr lang="tr-TR" sz="1800" b="1" dirty="0"/>
              <a:t>BEŞİNCİ BÖLÜM</a:t>
            </a:r>
            <a:br>
              <a:rPr lang="tr-TR" sz="1800" b="1" dirty="0"/>
            </a:br>
            <a:r>
              <a:rPr lang="tr-TR" sz="1800" b="1" dirty="0"/>
              <a:t>Çift </a:t>
            </a:r>
            <a:r>
              <a:rPr lang="tr-TR" sz="1800" b="1" dirty="0" err="1"/>
              <a:t>Anadal</a:t>
            </a:r>
            <a:r>
              <a:rPr lang="tr-TR" sz="1800" b="1" dirty="0"/>
              <a:t>, </a:t>
            </a:r>
            <a:r>
              <a:rPr lang="tr-TR" sz="1800" b="1" dirty="0" err="1"/>
              <a:t>Yandal</a:t>
            </a:r>
            <a:r>
              <a:rPr lang="tr-TR" sz="1800" b="1" dirty="0"/>
              <a:t> ve Kurumlar Arası Kredi </a:t>
            </a:r>
            <a:r>
              <a:rPr lang="tr-TR" sz="1800" b="1" dirty="0" smtClean="0"/>
              <a:t>Transferi</a:t>
            </a:r>
            <a:r>
              <a:rPr lang="tr-TR" sz="1800" b="1" dirty="0"/>
              <a:t/>
            </a:r>
            <a:br>
              <a:rPr lang="tr-TR" sz="1800" b="1" dirty="0"/>
            </a:br>
            <a:endParaRPr lang="tr-TR" sz="1800" b="1" dirty="0"/>
          </a:p>
        </p:txBody>
      </p:sp>
      <p:sp>
        <p:nvSpPr>
          <p:cNvPr id="5" name="İçerik Yer Tutucusu 4"/>
          <p:cNvSpPr>
            <a:spLocks noGrp="1"/>
          </p:cNvSpPr>
          <p:nvPr>
            <p:ph sz="quarter" idx="13"/>
          </p:nvPr>
        </p:nvSpPr>
        <p:spPr>
          <a:xfrm>
            <a:off x="913774" y="802257"/>
            <a:ext cx="10363826" cy="5503127"/>
          </a:xfrm>
        </p:spPr>
        <p:txBody>
          <a:bodyPr>
            <a:normAutofit lnSpcReduction="10000"/>
          </a:bodyPr>
          <a:lstStyle/>
          <a:p>
            <a:r>
              <a:rPr lang="tr-TR" sz="1200" b="1" cap="none" dirty="0" err="1"/>
              <a:t>Yandal</a:t>
            </a:r>
            <a:r>
              <a:rPr lang="tr-TR" sz="1200" b="1" cap="none" dirty="0"/>
              <a:t> programı</a:t>
            </a:r>
          </a:p>
          <a:p>
            <a:r>
              <a:rPr lang="tr-TR" sz="1200" b="1" cap="none" dirty="0"/>
              <a:t>MADDE 18 </a:t>
            </a:r>
            <a:r>
              <a:rPr lang="tr-TR" sz="1200" cap="none" dirty="0"/>
              <a:t>– (1) Yükseköğretim kurumları esaslarını ve başvuru koşullarını ilgili yönetim kurullarının teklifi ve senatolarının onayı ile belirleyerek, </a:t>
            </a:r>
            <a:r>
              <a:rPr lang="tr-TR" sz="1200" cap="none" dirty="0" err="1"/>
              <a:t>yandal</a:t>
            </a:r>
            <a:r>
              <a:rPr lang="tr-TR" sz="1200" cap="none" dirty="0"/>
              <a:t> programları düzenleyebilir. </a:t>
            </a:r>
          </a:p>
          <a:p>
            <a:r>
              <a:rPr lang="tr-TR" sz="1200" cap="none" dirty="0"/>
              <a:t>(2) </a:t>
            </a:r>
            <a:r>
              <a:rPr lang="tr-TR" sz="1200" cap="none" dirty="0" err="1"/>
              <a:t>Yandal</a:t>
            </a:r>
            <a:r>
              <a:rPr lang="tr-TR" sz="1200" cap="none" dirty="0"/>
              <a:t> programlarını tamamlayanlara eğitim aldıkları alanda sadece başarı belgesi (</a:t>
            </a:r>
            <a:r>
              <a:rPr lang="tr-TR" sz="1200" cap="none" dirty="0" err="1"/>
              <a:t>yandal</a:t>
            </a:r>
            <a:r>
              <a:rPr lang="tr-TR" sz="1200" cap="none" dirty="0"/>
              <a:t> sertifikası) düzenlenir. Bu belgeler diploma yerine geçmez.</a:t>
            </a:r>
          </a:p>
          <a:p>
            <a:r>
              <a:rPr lang="tr-TR" sz="1200" cap="none" dirty="0"/>
              <a:t>(3) </a:t>
            </a:r>
            <a:r>
              <a:rPr lang="tr-TR" sz="1200" cap="none" dirty="0" err="1"/>
              <a:t>Yandal</a:t>
            </a:r>
            <a:r>
              <a:rPr lang="tr-TR" sz="1200" cap="none" dirty="0"/>
              <a:t> programlarının kontenjanları, ilgili programın açılmasına karar veren yönetim kurulu tarafından belirlenir.</a:t>
            </a:r>
          </a:p>
          <a:p>
            <a:r>
              <a:rPr lang="tr-TR" sz="1200" cap="none" dirty="0"/>
              <a:t>(4) Başvurular, o programın yürütüldüğü ilgili yönetim kurulları tarafından değerlendirilir.</a:t>
            </a:r>
          </a:p>
          <a:p>
            <a:r>
              <a:rPr lang="tr-TR" sz="1200" b="1" cap="none" dirty="0"/>
              <a:t>Başvuru süresi</a:t>
            </a:r>
          </a:p>
          <a:p>
            <a:r>
              <a:rPr lang="tr-TR" sz="1200" b="1" cap="none" dirty="0"/>
              <a:t>MADDE 19 </a:t>
            </a:r>
            <a:r>
              <a:rPr lang="tr-TR" sz="1200" cap="none" dirty="0"/>
              <a:t>– (1) Öğrenci, </a:t>
            </a:r>
            <a:r>
              <a:rPr lang="tr-TR" sz="1200" cap="none" dirty="0" err="1"/>
              <a:t>yandal</a:t>
            </a:r>
            <a:r>
              <a:rPr lang="tr-TR" sz="1200" cap="none" dirty="0"/>
              <a:t> programına, </a:t>
            </a:r>
            <a:r>
              <a:rPr lang="tr-TR" sz="1200" cap="none" dirty="0" err="1"/>
              <a:t>anadal</a:t>
            </a:r>
            <a:r>
              <a:rPr lang="tr-TR" sz="1200" cap="none" dirty="0"/>
              <a:t> lisans programının en erken üçüncü, en geç altıncı yarıyılın başında başvurabilir. </a:t>
            </a:r>
          </a:p>
          <a:p>
            <a:r>
              <a:rPr lang="tr-TR" sz="1200" cap="none" dirty="0"/>
              <a:t>(2) </a:t>
            </a:r>
            <a:r>
              <a:rPr lang="tr-TR" sz="1200" cap="none" dirty="0" err="1"/>
              <a:t>Yandal</a:t>
            </a:r>
            <a:r>
              <a:rPr lang="tr-TR" sz="1200" cap="none" dirty="0"/>
              <a:t> programına, başvurduğu yarıyıla kadar aldığı lisans programındaki tüm kredili dersleri başarıyla tamamlamış olan öğrenciler başvurabilir.</a:t>
            </a:r>
          </a:p>
          <a:p>
            <a:r>
              <a:rPr lang="tr-TR" sz="1200" cap="none" dirty="0"/>
              <a:t>(3) Öğrencinin başvuru sırasında </a:t>
            </a:r>
            <a:r>
              <a:rPr lang="tr-TR" sz="1200" cap="none" dirty="0" err="1"/>
              <a:t>anadal</a:t>
            </a:r>
            <a:r>
              <a:rPr lang="tr-TR" sz="1200" cap="none" dirty="0"/>
              <a:t> programındaki genel not ortalamasının en az 100 üzerinden 65 olması gerekir. </a:t>
            </a:r>
          </a:p>
          <a:p>
            <a:r>
              <a:rPr lang="tr-TR" sz="1200" b="1" cap="none" dirty="0"/>
              <a:t>Krediler</a:t>
            </a:r>
          </a:p>
          <a:p>
            <a:r>
              <a:rPr lang="tr-TR" sz="1200" b="1" cap="none" dirty="0"/>
              <a:t>MADDE 20 </a:t>
            </a:r>
            <a:r>
              <a:rPr lang="tr-TR" sz="1200" cap="none" dirty="0"/>
              <a:t>– (1) </a:t>
            </a:r>
            <a:r>
              <a:rPr lang="tr-TR" sz="1200" cap="none" dirty="0" err="1"/>
              <a:t>Yandal</a:t>
            </a:r>
            <a:r>
              <a:rPr lang="tr-TR" sz="1200" cap="none" dirty="0"/>
              <a:t> programına başvurusu kabul edilen öğrenci, </a:t>
            </a:r>
            <a:r>
              <a:rPr lang="tr-TR" sz="1200" cap="none" dirty="0" err="1"/>
              <a:t>yandal</a:t>
            </a:r>
            <a:r>
              <a:rPr lang="tr-TR" sz="1200" cap="none" dirty="0"/>
              <a:t> programı kapsamında, senato kararı ile belirlenmiş olan dersleri almak ve bu dersleri başarmak zorundadır.  Bu dersler ilgili bölümler arasında kararlaştırılır,  ilgili fakülte kurullarının ve üniversite senatosunun onayına sunulur. </a:t>
            </a:r>
          </a:p>
          <a:p>
            <a:r>
              <a:rPr lang="tr-TR" sz="1200" cap="none" dirty="0"/>
              <a:t>(2) (Değişik:RG-2/5/2014-28988) </a:t>
            </a:r>
            <a:r>
              <a:rPr lang="tr-TR" sz="1200" cap="none" dirty="0" err="1"/>
              <a:t>Yandal</a:t>
            </a:r>
            <a:r>
              <a:rPr lang="tr-TR" sz="1200" cap="none" dirty="0"/>
              <a:t> programına devam edebilmesi için öğrencinin </a:t>
            </a:r>
            <a:r>
              <a:rPr lang="tr-TR" sz="1200" cap="none" dirty="0" err="1"/>
              <a:t>anadal</a:t>
            </a:r>
            <a:r>
              <a:rPr lang="tr-TR" sz="1200" cap="none" dirty="0"/>
              <a:t> programındaki not ortalamasının en az 100 üzerinden 60 olması şarttır. Bu şartı sağlayamayan öğrencinin </a:t>
            </a:r>
            <a:r>
              <a:rPr lang="tr-TR" sz="1200" cap="none" dirty="0" err="1"/>
              <a:t>yandal</a:t>
            </a:r>
            <a:r>
              <a:rPr lang="tr-TR" sz="1200" cap="none" dirty="0"/>
              <a:t> programından kaydı silinir. Öğrencinin başarılı olduğu ve </a:t>
            </a:r>
            <a:r>
              <a:rPr lang="tr-TR" sz="1200" cap="none" dirty="0" err="1"/>
              <a:t>anadal</a:t>
            </a:r>
            <a:r>
              <a:rPr lang="tr-TR" sz="1200" cap="none" dirty="0"/>
              <a:t> programına sayılmayan dersler, genel not ortalamasına dahil edilmeksizin transkript ve diploma ekinde yer alır. </a:t>
            </a:r>
          </a:p>
          <a:p>
            <a:r>
              <a:rPr lang="tr-TR" sz="1200" cap="none" dirty="0"/>
              <a:t>(3) (Değişik:RG-18/3/2016-29657) </a:t>
            </a:r>
            <a:r>
              <a:rPr lang="tr-TR" sz="1200" cap="none" dirty="0" err="1"/>
              <a:t>Anadal</a:t>
            </a:r>
            <a:r>
              <a:rPr lang="tr-TR" sz="1200" cap="none" dirty="0"/>
              <a:t> programından mezuniyet hakkını elde eden ancak </a:t>
            </a:r>
            <a:r>
              <a:rPr lang="tr-TR" sz="1200" cap="none" dirty="0" err="1"/>
              <a:t>yandal</a:t>
            </a:r>
            <a:r>
              <a:rPr lang="tr-TR" sz="1200" cap="none" dirty="0"/>
              <a:t> programını bitiremeyen öğrencilere ilgili yönetim kurullarının kararı ile en fazla iki yarıyıl ek süre tanınır. </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0961599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4"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2" presetClass="entr" presetSubtype="4" fill="hold" grpId="0" nodeType="after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 calcmode="lin" valueType="num">
                                      <p:cBhvr additive="base">
                                        <p:cTn id="5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5">
                                            <p:txEl>
                                              <p:pRg st="10" end="10"/>
                                            </p:txEl>
                                          </p:spTgt>
                                        </p:tgtEl>
                                        <p:attrNameLst>
                                          <p:attrName>style.visibility</p:attrName>
                                        </p:attrNameLst>
                                      </p:cBhvr>
                                      <p:to>
                                        <p:strVal val="visible"/>
                                      </p:to>
                                    </p:set>
                                    <p:anim calcmode="lin" valueType="num">
                                      <p:cBhvr additive="base">
                                        <p:cTn id="64"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1000"/>
                            </p:stCondLst>
                            <p:childTnLst>
                              <p:par>
                                <p:cTn id="67" presetID="2" presetClass="entr" presetSubtype="4" fill="hold" grpId="0" nodeType="after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anim calcmode="lin" valueType="num">
                                      <p:cBhvr additive="base">
                                        <p:cTn id="6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71" fill="hold">
                            <p:stCondLst>
                              <p:cond delay="1500"/>
                            </p:stCondLst>
                            <p:childTnLst>
                              <p:par>
                                <p:cTn id="72" presetID="2" presetClass="entr" presetSubtype="4" fill="hold" grpId="0" nodeType="afterEffect">
                                  <p:stCondLst>
                                    <p:cond delay="0"/>
                                  </p:stCondLst>
                                  <p:childTnLst>
                                    <p:set>
                                      <p:cBhvr>
                                        <p:cTn id="73" dur="1" fill="hold">
                                          <p:stCondLst>
                                            <p:cond delay="0"/>
                                          </p:stCondLst>
                                        </p:cTn>
                                        <p:tgtEl>
                                          <p:spTgt spid="5">
                                            <p:txEl>
                                              <p:pRg st="12" end="12"/>
                                            </p:txEl>
                                          </p:spTgt>
                                        </p:tgtEl>
                                        <p:attrNameLst>
                                          <p:attrName>style.visibility</p:attrName>
                                        </p:attrNameLst>
                                      </p:cBhvr>
                                      <p:to>
                                        <p:strVal val="visible"/>
                                      </p:to>
                                    </p:set>
                                    <p:anim calcmode="lin" valueType="num">
                                      <p:cBhvr additive="base">
                                        <p:cTn id="74"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8" y="187496"/>
            <a:ext cx="10364451" cy="484329"/>
          </a:xfrm>
        </p:spPr>
        <p:txBody>
          <a:bodyPr>
            <a:noAutofit/>
          </a:bodyPr>
          <a:lstStyle/>
          <a:p>
            <a:r>
              <a:rPr lang="tr-TR" sz="1800" b="1" dirty="0" smtClean="0"/>
              <a:t/>
            </a:r>
            <a:br>
              <a:rPr lang="tr-TR" sz="1800" b="1" dirty="0" smtClean="0"/>
            </a:br>
            <a:r>
              <a:rPr lang="tr-TR" sz="1800" b="1" dirty="0"/>
              <a:t>BEŞİNCİ BÖLÜM</a:t>
            </a:r>
            <a:br>
              <a:rPr lang="tr-TR" sz="1800" b="1" dirty="0"/>
            </a:br>
            <a:r>
              <a:rPr lang="tr-TR" sz="1800" b="1" dirty="0"/>
              <a:t>Çift </a:t>
            </a:r>
            <a:r>
              <a:rPr lang="tr-TR" sz="1800" b="1" dirty="0" err="1"/>
              <a:t>Anadal</a:t>
            </a:r>
            <a:r>
              <a:rPr lang="tr-TR" sz="1800" b="1" dirty="0"/>
              <a:t>, </a:t>
            </a:r>
            <a:r>
              <a:rPr lang="tr-TR" sz="1800" b="1" dirty="0" err="1"/>
              <a:t>Yandal</a:t>
            </a:r>
            <a:r>
              <a:rPr lang="tr-TR" sz="1800" b="1" dirty="0"/>
              <a:t> ve Kurumlar Arası Kredi </a:t>
            </a:r>
            <a:r>
              <a:rPr lang="tr-TR" sz="1800" b="1" dirty="0" smtClean="0"/>
              <a:t>Transferi</a:t>
            </a:r>
            <a:r>
              <a:rPr lang="tr-TR" sz="1800" b="1" dirty="0"/>
              <a:t/>
            </a:r>
            <a:br>
              <a:rPr lang="tr-TR" sz="1800" b="1" dirty="0"/>
            </a:br>
            <a:endParaRPr lang="tr-TR" sz="1800" b="1" dirty="0"/>
          </a:p>
        </p:txBody>
      </p:sp>
      <p:sp>
        <p:nvSpPr>
          <p:cNvPr id="5" name="İçerik Yer Tutucusu 4"/>
          <p:cNvSpPr>
            <a:spLocks noGrp="1"/>
          </p:cNvSpPr>
          <p:nvPr>
            <p:ph sz="quarter" idx="13"/>
          </p:nvPr>
        </p:nvSpPr>
        <p:spPr>
          <a:xfrm>
            <a:off x="913774" y="785004"/>
            <a:ext cx="10363826" cy="5520380"/>
          </a:xfrm>
        </p:spPr>
        <p:txBody>
          <a:bodyPr>
            <a:normAutofit/>
          </a:bodyPr>
          <a:lstStyle/>
          <a:p>
            <a:r>
              <a:rPr lang="tr-TR" sz="1200" b="1" cap="none" dirty="0"/>
              <a:t>Mezuniyet</a:t>
            </a:r>
          </a:p>
          <a:p>
            <a:r>
              <a:rPr lang="tr-TR" sz="1200" b="1" cap="none" dirty="0"/>
              <a:t>MADDE 21 </a:t>
            </a:r>
            <a:r>
              <a:rPr lang="tr-TR" sz="1200" cap="none" dirty="0"/>
              <a:t>– (1) Öğrencinin </a:t>
            </a:r>
            <a:r>
              <a:rPr lang="tr-TR" sz="1200" cap="none" dirty="0" err="1"/>
              <a:t>yandal</a:t>
            </a:r>
            <a:r>
              <a:rPr lang="tr-TR" sz="1200" cap="none" dirty="0"/>
              <a:t> programındaki başarı durumu, </a:t>
            </a:r>
            <a:r>
              <a:rPr lang="tr-TR" sz="1200" cap="none" dirty="0" err="1"/>
              <a:t>anadal</a:t>
            </a:r>
            <a:r>
              <a:rPr lang="tr-TR" sz="1200" cap="none" dirty="0"/>
              <a:t> programındaki mezuniyetini etkilemez. </a:t>
            </a:r>
          </a:p>
          <a:p>
            <a:r>
              <a:rPr lang="tr-TR" sz="1200" cap="none" dirty="0"/>
              <a:t>(2) </a:t>
            </a:r>
            <a:r>
              <a:rPr lang="tr-TR" sz="1200" cap="none" dirty="0" err="1"/>
              <a:t>Yandal</a:t>
            </a:r>
            <a:r>
              <a:rPr lang="tr-TR" sz="1200" cap="none" dirty="0"/>
              <a:t> öğrencisi, öğrenim sürecinin herhangi bir yarıyılında programı kendi isteğiyle bırakabilir. </a:t>
            </a:r>
            <a:r>
              <a:rPr lang="tr-TR" sz="1200" cap="none" dirty="0" err="1"/>
              <a:t>Yandal</a:t>
            </a:r>
            <a:r>
              <a:rPr lang="tr-TR" sz="1200" cap="none" dirty="0"/>
              <a:t> programından kayıt sildiren öğrenci, aynı </a:t>
            </a:r>
            <a:r>
              <a:rPr lang="tr-TR" sz="1200" cap="none" dirty="0" err="1"/>
              <a:t>yandal</a:t>
            </a:r>
            <a:r>
              <a:rPr lang="tr-TR" sz="1200" cap="none" dirty="0"/>
              <a:t> programına tekrar kayıt yaptıramaz. </a:t>
            </a:r>
          </a:p>
          <a:p>
            <a:r>
              <a:rPr lang="tr-TR" sz="1200" cap="none" dirty="0"/>
              <a:t>(3) </a:t>
            </a:r>
            <a:r>
              <a:rPr lang="tr-TR" sz="1200" cap="none" dirty="0" err="1"/>
              <a:t>Yandal</a:t>
            </a:r>
            <a:r>
              <a:rPr lang="tr-TR" sz="1200" cap="none" dirty="0"/>
              <a:t> programından iki yarıyıl üst üste ders almayan öğrencinin bu programdan kaydı silinir. </a:t>
            </a:r>
          </a:p>
          <a:p>
            <a:r>
              <a:rPr lang="tr-TR" sz="1200" cap="none" dirty="0"/>
              <a:t>(4) </a:t>
            </a:r>
            <a:r>
              <a:rPr lang="tr-TR" sz="1200" cap="none" dirty="0" err="1"/>
              <a:t>Yandal</a:t>
            </a:r>
            <a:r>
              <a:rPr lang="tr-TR" sz="1200" cap="none" dirty="0"/>
              <a:t> programından çıkarılan öğrencilerin </a:t>
            </a:r>
            <a:r>
              <a:rPr lang="tr-TR" sz="1200" cap="none" dirty="0" err="1"/>
              <a:t>yandal</a:t>
            </a:r>
            <a:r>
              <a:rPr lang="tr-TR" sz="1200" cap="none" dirty="0"/>
              <a:t> programında almış oldukları derslerin ne şekilde değerlendirileceği, senato tarafından belirlenir.</a:t>
            </a:r>
          </a:p>
          <a:p>
            <a:r>
              <a:rPr lang="tr-TR" sz="1200" cap="none" dirty="0"/>
              <a:t>(5) Senato kararı ile, </a:t>
            </a:r>
            <a:r>
              <a:rPr lang="tr-TR" sz="1200" cap="none" dirty="0" err="1"/>
              <a:t>yandal</a:t>
            </a:r>
            <a:r>
              <a:rPr lang="tr-TR" sz="1200" cap="none" dirty="0"/>
              <a:t> programlarına ilişkin bu Yönetmelikte belirtilenlere ilave olarak yeni koşullar getirilebilir öngörülen asgari başarı notları yükseltilebilir.</a:t>
            </a:r>
          </a:p>
          <a:p>
            <a:r>
              <a:rPr lang="tr-TR" sz="1200" b="1" cap="none" dirty="0"/>
              <a:t>Değişim programları ve özel öğrenci olarak ders alma</a:t>
            </a:r>
          </a:p>
          <a:p>
            <a:r>
              <a:rPr lang="tr-TR" sz="1200" b="1" cap="none" dirty="0"/>
              <a:t>MADDE 22 – </a:t>
            </a:r>
            <a:r>
              <a:rPr lang="tr-TR" sz="1200" cap="none" dirty="0"/>
              <a:t>(1) Yurt içinde veya yurt dışında bir yükseköğretim kurumuna kayıtlı olan öğrencinin, ulusal ve uluslararası öğrenci değişim programları kapsamında veya özel öğrenci olarak aynı düzeyde başka bir yükseköğretim kurumundan aldığı ders veya uygulamaların kredileri, ilgili yönetim kurulu kararı ile kayıtlı olduğu diploma programındaki yükümlülüklerinin yerine sayılabilir. </a:t>
            </a:r>
          </a:p>
          <a:p>
            <a:r>
              <a:rPr lang="tr-TR" sz="1200" cap="none" dirty="0"/>
              <a:t>(2) Öğrencinin özel öğrencilikte ve değişim programında geçirdiği süre, öğretim süresine dahildir.</a:t>
            </a:r>
          </a:p>
          <a:p>
            <a:r>
              <a:rPr lang="tr-TR" sz="1200" cap="none" dirty="0"/>
              <a:t>(3) (Mülga:RG-2/5/2014-28988) </a:t>
            </a:r>
          </a:p>
          <a:p>
            <a:r>
              <a:rPr lang="tr-TR" sz="1200" cap="none" dirty="0"/>
              <a:t>(4) Özel öğrencilikte ve değişim programındaki öğrenciler katkı payını kayıtlı olduğu yükseköğretim kurumuna öder. </a:t>
            </a:r>
          </a:p>
          <a:p>
            <a:r>
              <a:rPr lang="tr-TR" sz="1200" cap="none" dirty="0"/>
              <a:t>(5) Özel öğrenci olarak yaz okullarına katılacak öğrenciler, yaz okulu ücretini dersi aldıkları yükseköğretim kurumuna öderler.</a:t>
            </a:r>
          </a:p>
          <a:p>
            <a:r>
              <a:rPr lang="tr-TR" sz="1200" cap="none" dirty="0"/>
              <a:t>(6) Öğretim dili Türkçe olan programlarda öğrenim gören öğrencilerin öğretim dili yabancı dil olan programlardan da ders alabilmeleri için yabancı dil düzeylerinin yeterli olduğunu belgelemeleri gerekir.</a:t>
            </a:r>
          </a:p>
          <a:p>
            <a:endParaRPr lang="tr-TR" sz="12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4149669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 presetClass="entr" presetSubtype="4" fill="hold" grpId="0" nodeType="after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500"/>
                            </p:stCondLst>
                            <p:childTnLst>
                              <p:par>
                                <p:cTn id="56" presetID="2" presetClass="entr" presetSubtype="4" fill="hold" grpId="0" nodeType="after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 calcmode="lin" valueType="num">
                                      <p:cBhvr additive="base">
                                        <p:cTn id="5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additive="base">
                                        <p:cTn id="6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2500"/>
                            </p:stCondLst>
                            <p:childTnLst>
                              <p:par>
                                <p:cTn id="66" presetID="2" presetClass="entr" presetSubtype="4" fill="hold" grpId="0" nodeType="after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 calcmode="lin" valueType="num">
                                      <p:cBhvr additive="base">
                                        <p:cTn id="6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70" fill="hold">
                            <p:stCondLst>
                              <p:cond delay="3000"/>
                            </p:stCondLst>
                            <p:childTnLst>
                              <p:par>
                                <p:cTn id="71" presetID="2" presetClass="entr" presetSubtype="4" fill="hold" grpId="0" nodeType="after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 calcmode="lin" valueType="num">
                                      <p:cBhvr additive="base">
                                        <p:cTn id="7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BEŞİNCİ BÖLÜM</a:t>
            </a:r>
            <a:br>
              <a:rPr lang="tr-TR" sz="1800" b="1" dirty="0"/>
            </a:br>
            <a:r>
              <a:rPr lang="tr-TR" sz="1800" b="1" dirty="0"/>
              <a:t>Çift </a:t>
            </a:r>
            <a:r>
              <a:rPr lang="tr-TR" sz="1800" b="1" dirty="0" err="1"/>
              <a:t>Anadal</a:t>
            </a:r>
            <a:r>
              <a:rPr lang="tr-TR" sz="1800" b="1" dirty="0"/>
              <a:t>, </a:t>
            </a:r>
            <a:r>
              <a:rPr lang="tr-TR" sz="1800" b="1" dirty="0" err="1"/>
              <a:t>Yandal</a:t>
            </a:r>
            <a:r>
              <a:rPr lang="tr-TR" sz="1800" b="1" dirty="0"/>
              <a:t> ve Kurumlar Arası Kredi </a:t>
            </a:r>
            <a:r>
              <a:rPr lang="tr-TR" sz="1800" b="1" dirty="0" smtClean="0"/>
              <a:t>Transferi</a:t>
            </a:r>
            <a:r>
              <a:rPr lang="tr-TR" sz="1800" b="1" dirty="0"/>
              <a:t/>
            </a:r>
            <a:br>
              <a:rPr lang="tr-TR" sz="1800" b="1" dirty="0"/>
            </a:br>
            <a:endParaRPr lang="tr-TR" sz="1800" b="1" dirty="0"/>
          </a:p>
        </p:txBody>
      </p:sp>
      <p:sp>
        <p:nvSpPr>
          <p:cNvPr id="5" name="İçerik Yer Tutucusu 4"/>
          <p:cNvSpPr>
            <a:spLocks noGrp="1"/>
          </p:cNvSpPr>
          <p:nvPr>
            <p:ph sz="quarter" idx="13"/>
          </p:nvPr>
        </p:nvSpPr>
        <p:spPr>
          <a:xfrm>
            <a:off x="913774" y="1106424"/>
            <a:ext cx="10363826" cy="5198960"/>
          </a:xfrm>
        </p:spPr>
        <p:txBody>
          <a:bodyPr>
            <a:normAutofit/>
          </a:bodyPr>
          <a:lstStyle/>
          <a:p>
            <a:r>
              <a:rPr lang="tr-TR" sz="1400" b="1" cap="none" dirty="0"/>
              <a:t>Yükseköğretim kurumlarında eşzamanlı öğrenim görme </a:t>
            </a:r>
          </a:p>
          <a:p>
            <a:r>
              <a:rPr lang="tr-TR" sz="1400" b="1" cap="none" dirty="0"/>
              <a:t>MADDE 23 </a:t>
            </a:r>
            <a:r>
              <a:rPr lang="tr-TR" sz="1400" cap="none" dirty="0"/>
              <a:t>– (1) (Değişik:RG-18/3/2016-29657) Örgün öğretim yapan yükseköğretim kurumlarının birden fazla aynı düzeydeki programına öğrenci kaydı yapılamaz.</a:t>
            </a:r>
          </a:p>
          <a:p>
            <a:r>
              <a:rPr lang="tr-TR" sz="1400" cap="none" dirty="0"/>
              <a:t>(2) Yükseköğretim kurumlarında herhangi bir örgün meslek yüksekokulu programına kayıtlı öğrenciler veya bu programlardan mezun olanlar, </a:t>
            </a:r>
            <a:r>
              <a:rPr lang="tr-TR" sz="1400" cap="none" dirty="0" err="1"/>
              <a:t>açıköğretim</a:t>
            </a:r>
            <a:r>
              <a:rPr lang="tr-TR" sz="1400" cap="none" dirty="0"/>
              <a:t> sistemi ile yürütülmekte olan ve kontenjan sınırlaması olmayan ve okudukları veya mezun oldukları </a:t>
            </a:r>
            <a:r>
              <a:rPr lang="tr-TR" sz="1400" cap="none" dirty="0" err="1"/>
              <a:t>önlisans</a:t>
            </a:r>
            <a:r>
              <a:rPr lang="tr-TR" sz="1400" cap="none" dirty="0"/>
              <a:t> programından farklı olmak kaydıyla </a:t>
            </a:r>
            <a:r>
              <a:rPr lang="tr-TR" sz="1400" cap="none" dirty="0" err="1"/>
              <a:t>açıköğretim</a:t>
            </a:r>
            <a:r>
              <a:rPr lang="tr-TR" sz="1400" cap="none" dirty="0"/>
              <a:t> </a:t>
            </a:r>
            <a:r>
              <a:rPr lang="tr-TR" sz="1400" cap="none" dirty="0" err="1"/>
              <a:t>önlisans</a:t>
            </a:r>
            <a:r>
              <a:rPr lang="tr-TR" sz="1400" cap="none" dirty="0"/>
              <a:t> programlarına kayıt yaptırabilirler.</a:t>
            </a:r>
          </a:p>
          <a:p>
            <a:r>
              <a:rPr lang="tr-TR" sz="1400" cap="none" dirty="0"/>
              <a:t>(3) Yükseköğretim kurumlarının herhangi bir örgün lisans programında kayıtlı öğrenciler veya bu programlardan mezun olanlar, </a:t>
            </a:r>
            <a:r>
              <a:rPr lang="tr-TR" sz="1400" cap="none" dirty="0" err="1"/>
              <a:t>açıköğretim</a:t>
            </a:r>
            <a:r>
              <a:rPr lang="tr-TR" sz="1400" cap="none" dirty="0"/>
              <a:t> sistemi ile yürütülmekte olan ve kontenjan sınırlaması olmayan ve okudukları veya mezun oldukları lisans programından farklı olmak kaydıyla </a:t>
            </a:r>
            <a:r>
              <a:rPr lang="tr-TR" sz="1400" cap="none" dirty="0" err="1"/>
              <a:t>açıköğretim</a:t>
            </a:r>
            <a:r>
              <a:rPr lang="tr-TR" sz="1400" cap="none" dirty="0"/>
              <a:t> lisans veya ön lisans programlarına kayıt yaptırabilirler.</a:t>
            </a:r>
          </a:p>
          <a:p>
            <a:r>
              <a:rPr lang="tr-TR" sz="1400" cap="none" dirty="0"/>
              <a:t>(4) Örgün meslek yüksekokulu programları öğrencileri veya mezunlarından </a:t>
            </a:r>
            <a:r>
              <a:rPr lang="tr-TR" sz="1400" cap="none" dirty="0" err="1"/>
              <a:t>açıköğretim</a:t>
            </a:r>
            <a:r>
              <a:rPr lang="tr-TR" sz="1400" cap="none" dirty="0"/>
              <a:t> </a:t>
            </a:r>
            <a:r>
              <a:rPr lang="tr-TR" sz="1400" cap="none" dirty="0" err="1"/>
              <a:t>önlisans</a:t>
            </a:r>
            <a:r>
              <a:rPr lang="tr-TR" sz="1400" cap="none" dirty="0"/>
              <a:t> programına da kayıt yaptırmış olanlar lisans programlarına dikey geçiş işlemlerinde, mezun olacakları örgün meslek yüksekokulu veya </a:t>
            </a:r>
            <a:r>
              <a:rPr lang="tr-TR" sz="1400" cap="none" dirty="0" err="1"/>
              <a:t>açıköğretim</a:t>
            </a:r>
            <a:r>
              <a:rPr lang="tr-TR" sz="1400" cap="none" dirty="0"/>
              <a:t> </a:t>
            </a:r>
            <a:r>
              <a:rPr lang="tr-TR" sz="1400" cap="none" dirty="0" err="1"/>
              <a:t>önlisans</a:t>
            </a:r>
            <a:r>
              <a:rPr lang="tr-TR" sz="1400" cap="none" dirty="0"/>
              <a:t> programından birini tercih ederler. </a:t>
            </a:r>
          </a:p>
          <a:p>
            <a:r>
              <a:rPr lang="tr-TR" sz="1400" cap="none" dirty="0"/>
              <a:t> (5) Örgün öğretim ile birlikte </a:t>
            </a:r>
            <a:r>
              <a:rPr lang="tr-TR" sz="1400" cap="none" dirty="0" err="1"/>
              <a:t>açıköğretim</a:t>
            </a:r>
            <a:r>
              <a:rPr lang="tr-TR" sz="1400" cap="none" dirty="0"/>
              <a:t> programına kaydolacak erkek öğrencilerin askerlik işlemleri, örgün öğretimdeki statülerine göre yapılır. Bu durumdaki öğrencilerin </a:t>
            </a:r>
            <a:r>
              <a:rPr lang="tr-TR" sz="1400" cap="none" dirty="0" err="1"/>
              <a:t>açıköğretim</a:t>
            </a:r>
            <a:r>
              <a:rPr lang="tr-TR" sz="1400" cap="none" dirty="0"/>
              <a:t> programlarına kaydolmaları, askerlik işlemleri ile ilgili herhangi bir hak sağlamaz. </a:t>
            </a:r>
            <a:r>
              <a:rPr lang="tr-TR" sz="1400" cap="none" dirty="0" err="1"/>
              <a:t>Açıköğretim</a:t>
            </a:r>
            <a:r>
              <a:rPr lang="tr-TR" sz="1400" cap="none" dirty="0"/>
              <a:t> programlarına kayıt yaptırdıktan sonra örgün öğretimden kaydını sildiren öğrenciler bu durumlarını belgelendirmek koşuluyla askerlik işlemleri dahil tüm öğrencilik hizmetlerinden yararlanırlar.</a:t>
            </a:r>
          </a:p>
          <a:p>
            <a:endParaRPr lang="tr-TR" sz="14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4030013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ALTINCI BÖLÜM</a:t>
            </a:r>
            <a:br>
              <a:rPr lang="tr-TR" sz="1800" b="1" dirty="0"/>
            </a:br>
            <a:r>
              <a:rPr lang="tr-TR" sz="1800" b="1" dirty="0"/>
              <a:t>Özel Durumlar</a:t>
            </a:r>
            <a:br>
              <a:rPr lang="tr-TR" sz="1800" b="1" dirty="0"/>
            </a:br>
            <a:endParaRPr lang="tr-TR" sz="1800" b="1" dirty="0"/>
          </a:p>
        </p:txBody>
      </p:sp>
      <p:sp>
        <p:nvSpPr>
          <p:cNvPr id="5" name="İçerik Yer Tutucusu 4"/>
          <p:cNvSpPr>
            <a:spLocks noGrp="1"/>
          </p:cNvSpPr>
          <p:nvPr>
            <p:ph sz="quarter" idx="13"/>
          </p:nvPr>
        </p:nvSpPr>
        <p:spPr>
          <a:xfrm>
            <a:off x="913774" y="1106424"/>
            <a:ext cx="10363826" cy="5198960"/>
          </a:xfrm>
        </p:spPr>
        <p:txBody>
          <a:bodyPr>
            <a:normAutofit/>
          </a:bodyPr>
          <a:lstStyle/>
          <a:p>
            <a:r>
              <a:rPr lang="tr-TR" sz="1400" b="1" cap="none" dirty="0"/>
              <a:t>MADDE 24 – </a:t>
            </a:r>
            <a:r>
              <a:rPr lang="tr-TR" sz="1400" cap="none" dirty="0"/>
              <a:t>(1) Kamu kurum ve kuruluşlarında asli ve sürekli kamu hizmetlerinde görevlendirilenlerin, sürekli olarak bir başka yere atanmaları halinde, kendileri ile bakmakla yükümlü oldukları çocukları ve eşleri, eşdeğer diploma programının, son sınıf veya son iki yarıyılı dışında her sınıf veya yarıyılına eğitim-öğretim yılının başlamasından itibaren en geç bir ay içinde kayıtlı oldukları diploma programına girişteki merkezi yerleştirme puanları, gidecekleri yükseköğretim kurumundaki diploma programının yerleştikleri yıl itibariyle taban puanından daha yüksek olmak şartı ile kontenjan aranmaksızın nakledilebilirler.</a:t>
            </a:r>
          </a:p>
          <a:p>
            <a:r>
              <a:rPr lang="tr-TR" sz="1400" cap="none" dirty="0"/>
              <a:t>(2) Yurt dışındaki yükseköğretim kurumlarından yatay geçişte öğrencinin anne veya babasının, devlet hizmetinde görevli ise görevinin sona ermesi sebebiyle Türkiye’ye dönmesi, işçi ise kesin dönüş yapması halinde, yabancı dil sınıfı hariç en az bir yıl okumuş ve yıl sonu sınavlarının tamamını başarı ile vermiş olması yatay geçiş başvurusu için yeterlidir. Yatay geçiş başvurusu yapılan yükseköğretim kurumunun ilgili yönetim kurulları bu yolla başvuran öğrencileri yurt dışı yatay geçiş kontenjanı kapsamı dışında değerlendirir.</a:t>
            </a:r>
          </a:p>
          <a:p>
            <a:r>
              <a:rPr lang="tr-TR" sz="1400" cap="none" dirty="0"/>
              <a:t>(3) Türkiye’de hizmet görmekte olan yabancı diplomatların çocuklarının yükseköğretim kurumlarına başvuruları, kontenjan şartı aranmaksızın başvurduğu yükseköğretim kurumunun yönetim kurulu tarafından değerlendirilir. Başvurunun kabul edilmesi halinde her bir öğrenci için gerekli intibak programı hazırlanır.</a:t>
            </a:r>
          </a:p>
          <a:p>
            <a:endParaRPr lang="tr-TR" sz="14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0427969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Yatay Geçiş, Çift </a:t>
            </a:r>
            <a:r>
              <a:rPr lang="tr-TR" dirty="0" err="1" smtClean="0"/>
              <a:t>Anadal</a:t>
            </a:r>
            <a:r>
              <a:rPr lang="tr-TR" dirty="0" smtClean="0"/>
              <a:t>, Yan Dal ile Kurumlar Arası Kredi Transferi Yapılması Esaslarına İlişkin Yönetmelik</a:t>
            </a:r>
            <a:endParaRPr lang="tr-TR" dirty="0"/>
          </a:p>
        </p:txBody>
      </p:sp>
      <p:sp>
        <p:nvSpPr>
          <p:cNvPr id="11" name="Dikdörtgen 10"/>
          <p:cNvSpPr/>
          <p:nvPr/>
        </p:nvSpPr>
        <p:spPr>
          <a:xfrm>
            <a:off x="0" y="6325375"/>
            <a:ext cx="12192000" cy="369332"/>
          </a:xfrm>
          <a:prstGeom prst="rect">
            <a:avLst/>
          </a:prstGeom>
        </p:spPr>
        <p:txBody>
          <a:bodyPr wrap="square">
            <a:spAutoFit/>
          </a:bodyPr>
          <a:lstStyle/>
          <a:p>
            <a:pPr algn="ctr"/>
            <a:endParaRPr lang="tr-TR" dirty="0"/>
          </a:p>
        </p:txBody>
      </p:sp>
      <p:sp>
        <p:nvSpPr>
          <p:cNvPr id="12" name="Başlık 1"/>
          <p:cNvSpPr txBox="1">
            <a:spLocks/>
          </p:cNvSpPr>
          <p:nvPr/>
        </p:nvSpPr>
        <p:spPr>
          <a:xfrm>
            <a:off x="1066799" y="265175"/>
            <a:ext cx="10353869" cy="5333191"/>
          </a:xfrm>
          <a:prstGeom prst="rect">
            <a:avLst/>
          </a:prstGeom>
        </p:spPr>
        <p:txBody>
          <a:bodyPr vert="horz" lIns="91440" tIns="45720" rIns="91440" bIns="45720" rtlCol="0" anchor="ctr">
            <a:normAutofit fontScale="47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tr-TR" sz="6000" b="1" dirty="0"/>
          </a:p>
          <a:p>
            <a:endParaRPr lang="tr-TR" sz="6000" b="1" dirty="0" smtClean="0"/>
          </a:p>
          <a:p>
            <a:endParaRPr lang="tr-TR" sz="6000" b="1" dirty="0"/>
          </a:p>
          <a:p>
            <a:endParaRPr lang="tr-TR" sz="6000" b="1" dirty="0" smtClean="0"/>
          </a:p>
          <a:p>
            <a:endParaRPr lang="tr-TR" sz="6000" b="1" dirty="0"/>
          </a:p>
          <a:p>
            <a:endParaRPr lang="tr-TR" sz="6000" b="1" dirty="0" smtClean="0"/>
          </a:p>
          <a:p>
            <a:r>
              <a:rPr lang="tr-TR" sz="8000" b="1" dirty="0" smtClean="0"/>
              <a:t>GÜMÜŞHANE ÜNİVERSİTESİ</a:t>
            </a:r>
          </a:p>
          <a:p>
            <a:endParaRPr lang="tr-TR" sz="6000" b="1" dirty="0" smtClean="0"/>
          </a:p>
          <a:p>
            <a:pPr>
              <a:lnSpc>
                <a:spcPct val="170000"/>
              </a:lnSpc>
            </a:pPr>
            <a:r>
              <a:rPr lang="tr-TR" sz="5100" b="1" i="1" dirty="0" smtClean="0"/>
              <a:t>YÜKSEKÖĞRETİM KURUMLARINDA ÖNLİSANS VE LİSANS DÜZEYİNDEKİ PROGRAMLAR ARASINDA GEÇİŞ, ÇİFT ANADAL, YAN DAL İLE KURUMLAR ARASI KREDİ TRANSFERİ YAPILMASI ESASLARINA İLİŞKİN YÖNETMELİK</a:t>
            </a:r>
            <a:r>
              <a:rPr lang="tr-TR" sz="6000" b="1" dirty="0" smtClean="0"/>
              <a:t/>
            </a:r>
            <a:br>
              <a:rPr lang="tr-TR" sz="6000" b="1" dirty="0" smtClean="0"/>
            </a:br>
            <a:endParaRPr lang="tr-TR" b="1" dirty="0"/>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138" y="374904"/>
            <a:ext cx="1527111" cy="1527111"/>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7620" y="5708095"/>
            <a:ext cx="748146" cy="748146"/>
          </a:xfrm>
          <a:prstGeom prst="rect">
            <a:avLst/>
          </a:prstGeom>
        </p:spPr>
      </p:pic>
    </p:spTree>
    <p:extLst>
      <p:ext uri="{BB962C8B-B14F-4D97-AF65-F5344CB8AC3E}">
        <p14:creationId xmlns:p14="http://schemas.microsoft.com/office/powerpoint/2010/main" val="259877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anim calcmode="lin" valueType="num">
                                      <p:cBhvr additive="base">
                                        <p:cTn id="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anim calcmode="lin" valueType="num">
                                      <p:cBhvr>
                                        <p:cTn id="15" dur="10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16" dur="1000" fill="hold"/>
                                        <p:tgtEl>
                                          <p:spTgt spid="12">
                                            <p:txEl>
                                              <p:pRg st="8" end="8"/>
                                            </p:txEl>
                                          </p:spTgt>
                                        </p:tgtEl>
                                        <p:attrNameLst>
                                          <p:attrName>ppt_h</p:attrName>
                                        </p:attrNameLst>
                                      </p:cBhvr>
                                      <p:tavLst>
                                        <p:tav tm="0">
                                          <p:val>
                                            <p:fltVal val="0"/>
                                          </p:val>
                                        </p:tav>
                                        <p:tav tm="100000">
                                          <p:val>
                                            <p:strVal val="#ppt_h"/>
                                          </p:val>
                                        </p:tav>
                                      </p:tavLst>
                                    </p:anim>
                                    <p:anim calcmode="lin" valueType="num">
                                      <p:cBhvr>
                                        <p:cTn id="17" dur="1000" fill="hold"/>
                                        <p:tgtEl>
                                          <p:spTgt spid="12">
                                            <p:txEl>
                                              <p:pRg st="8" end="8"/>
                                            </p:txEl>
                                          </p:spTgt>
                                        </p:tgtEl>
                                        <p:attrNameLst>
                                          <p:attrName>style.rotation</p:attrName>
                                        </p:attrNameLst>
                                      </p:cBhvr>
                                      <p:tavLst>
                                        <p:tav tm="0">
                                          <p:val>
                                            <p:fltVal val="90"/>
                                          </p:val>
                                        </p:tav>
                                        <p:tav tm="100000">
                                          <p:val>
                                            <p:fltVal val="0"/>
                                          </p:val>
                                        </p:tav>
                                      </p:tavLst>
                                    </p:anim>
                                    <p:animEffect transition="in" filter="fade">
                                      <p:cBhvr>
                                        <p:cTn id="18" dur="1000"/>
                                        <p:tgtEl>
                                          <p:spTgt spid="12">
                                            <p:txEl>
                                              <p:pRg st="8" end="8"/>
                                            </p:txEl>
                                          </p:spTgt>
                                        </p:tgtEl>
                                      </p:cBhvr>
                                    </p:animEffect>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3500"/>
                            </p:stCondLst>
                            <p:childTnLst>
                              <p:par>
                                <p:cTn id="24" presetID="31" presetClass="entr" presetSubtype="0" fill="hold" grpId="0" nodeType="afterEffect" nodePh="1">
                                  <p:stCondLst>
                                    <p:cond delay="0"/>
                                  </p:stCondLst>
                                  <p:endCondLst>
                                    <p:cond evt="begin" delay="0">
                                      <p:tn val="24"/>
                                    </p:cond>
                                  </p:end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144364"/>
            <a:ext cx="10364451" cy="484329"/>
          </a:xfrm>
        </p:spPr>
        <p:txBody>
          <a:bodyPr>
            <a:noAutofit/>
          </a:bodyPr>
          <a:lstStyle/>
          <a:p>
            <a:r>
              <a:rPr lang="tr-TR" sz="1800" b="1" dirty="0" smtClean="0"/>
              <a:t/>
            </a:r>
            <a:br>
              <a:rPr lang="tr-TR" sz="1800" b="1" dirty="0" smtClean="0"/>
            </a:br>
            <a:r>
              <a:rPr lang="tr-TR" sz="1800" b="1" dirty="0"/>
              <a:t>YEDİNCİ BÖLÜM</a:t>
            </a:r>
            <a:br>
              <a:rPr lang="tr-TR" sz="1800" b="1" dirty="0"/>
            </a:br>
            <a:r>
              <a:rPr lang="tr-TR" sz="1800" b="1" dirty="0"/>
              <a:t>Çeşitli ve Son </a:t>
            </a:r>
            <a:r>
              <a:rPr lang="tr-TR" sz="1800" b="1" dirty="0" smtClean="0"/>
              <a:t>Hükümler</a:t>
            </a:r>
            <a:r>
              <a:rPr lang="tr-TR" sz="1800" b="1" dirty="0"/>
              <a:t/>
            </a:r>
            <a:br>
              <a:rPr lang="tr-TR" sz="1800" b="1" dirty="0"/>
            </a:br>
            <a:endParaRPr lang="tr-TR" sz="1800" b="1" dirty="0"/>
          </a:p>
        </p:txBody>
      </p:sp>
      <p:sp>
        <p:nvSpPr>
          <p:cNvPr id="5" name="İçerik Yer Tutucusu 4"/>
          <p:cNvSpPr>
            <a:spLocks noGrp="1"/>
          </p:cNvSpPr>
          <p:nvPr>
            <p:ph sz="quarter" idx="13"/>
          </p:nvPr>
        </p:nvSpPr>
        <p:spPr>
          <a:xfrm>
            <a:off x="913774" y="819509"/>
            <a:ext cx="10363826" cy="5485875"/>
          </a:xfrm>
        </p:spPr>
        <p:txBody>
          <a:bodyPr>
            <a:normAutofit fontScale="92500" lnSpcReduction="20000"/>
          </a:bodyPr>
          <a:lstStyle/>
          <a:p>
            <a:r>
              <a:rPr lang="tr-TR" sz="1200" b="1" cap="none" dirty="0"/>
              <a:t>MADDE 25 –</a:t>
            </a:r>
            <a:r>
              <a:rPr lang="tr-TR" sz="1200" cap="none" dirty="0"/>
              <a:t> (1) Değişim programlarına katılıp gittiği yükseköğretim kurumunda aldığı dersleri başarı ile tamamlayan öğrencilerin yarıyıl kaybına uğramamalarını sağlamak için iki yükseköğretim kurumu arasında değişim öncesi ders intibakını öngören protokol imzalanır.  </a:t>
            </a:r>
          </a:p>
          <a:p>
            <a:r>
              <a:rPr lang="tr-TR" sz="1200" cap="none" dirty="0"/>
              <a:t>(2) Yurt içindeki bir yükseköğretim kurumundaki uluslararası ortak diploma programına devam eden öğrencilerden, yurt dışındaki yükseköğretim kurumundan akademik başarısızlık nedeniyle ilişkisi kesilenler, yurt içinde gördüğü yükseköğrenimdeki başarı notu esas alınarak, bu Yönetmelikteki geçiş şartları çerçevesinde kendi yükseköğretim kurumunda veya başka bir yükseköğretim kurumundaki eşdeğer bir diploma programına yatay geçiş yapabilirler.</a:t>
            </a:r>
          </a:p>
          <a:p>
            <a:r>
              <a:rPr lang="tr-TR" sz="1200" cap="none" dirty="0"/>
              <a:t>(3) Uluslararası ortak diploma programından aynı üniversite veya başka bir üniversite bünyesinde aynı alanda yürütülen diğer uluslararası ortak programlara; uluslararası ortak diploma programlarından yurt içindeki diğer diploma programlarına veya yurt içindeki bir diploma programından uluslararası ortak diploma programlarına yatay geçişler bu Yönetmelik hükümlerine göre yapılır.</a:t>
            </a:r>
          </a:p>
          <a:p>
            <a:r>
              <a:rPr lang="tr-TR" sz="1200" cap="none" dirty="0"/>
              <a:t>(4) (Mülga:RG-18/3/2016-29657) </a:t>
            </a:r>
          </a:p>
          <a:p>
            <a:r>
              <a:rPr lang="tr-TR" sz="1200" cap="none" dirty="0"/>
              <a:t>(5) Özel öğrenci veya değişim programına katılan öğrencilerin kurumlar arası yatay geçiş yapmaları halinde sadece kayıtlı oldukları diploma programında kabul edilmiş olan dersleri transfer edilebilir.</a:t>
            </a:r>
          </a:p>
          <a:p>
            <a:r>
              <a:rPr lang="tr-TR" sz="1200" b="1" cap="none" dirty="0"/>
              <a:t>Yürürlükten kaldırılan yönetmelik</a:t>
            </a:r>
          </a:p>
          <a:p>
            <a:r>
              <a:rPr lang="tr-TR" sz="1200" b="1" cap="none" dirty="0"/>
              <a:t>MADDE 26 – </a:t>
            </a:r>
            <a:r>
              <a:rPr lang="tr-TR" sz="1200" cap="none" dirty="0"/>
              <a:t>(1) Bu Yönetmeliğin yürürlüğe girdiği tarih itibarıyla 21/10/1982 tarihli ve 17845 sayılı Resmî </a:t>
            </a:r>
            <a:r>
              <a:rPr lang="tr-TR" sz="1200" cap="none" dirty="0" err="1"/>
              <a:t>Gazete’de</a:t>
            </a:r>
            <a:r>
              <a:rPr lang="tr-TR" sz="1200" cap="none" dirty="0"/>
              <a:t> yayımlanan Yükseköğretim Kurumları Arasında </a:t>
            </a:r>
            <a:r>
              <a:rPr lang="tr-TR" sz="1200" cap="none" dirty="0" err="1"/>
              <a:t>Önlisans</a:t>
            </a:r>
            <a:r>
              <a:rPr lang="tr-TR" sz="1200" cap="none" dirty="0"/>
              <a:t> ve Lisans Düzeyinde Yatay Geçiş Esaslarına İlişkin Yönetmelik yürürlükten kaldırılmıştır.  </a:t>
            </a:r>
          </a:p>
          <a:p>
            <a:r>
              <a:rPr lang="tr-TR" sz="1200" b="1" cap="none" dirty="0">
                <a:solidFill>
                  <a:srgbClr val="FF0000"/>
                </a:solidFill>
              </a:rPr>
              <a:t>Merkezi yerleştirme puanıyla yatay geçiş </a:t>
            </a:r>
            <a:r>
              <a:rPr lang="tr-TR" sz="1200" b="1" cap="none" dirty="0" smtClean="0">
                <a:solidFill>
                  <a:srgbClr val="FF0000"/>
                </a:solidFill>
              </a:rPr>
              <a:t>*************************** ÖNEMLİ</a:t>
            </a:r>
            <a:endParaRPr lang="tr-TR" sz="1200" b="1" cap="none" dirty="0">
              <a:solidFill>
                <a:srgbClr val="FF0000"/>
              </a:solidFill>
            </a:endParaRPr>
          </a:p>
          <a:p>
            <a:r>
              <a:rPr lang="tr-TR" sz="1200" b="1" cap="none" dirty="0">
                <a:solidFill>
                  <a:srgbClr val="FF0000"/>
                </a:solidFill>
              </a:rPr>
              <a:t>EK MADDE 1 </a:t>
            </a:r>
            <a:r>
              <a:rPr lang="tr-TR" sz="1200" cap="none" dirty="0">
                <a:solidFill>
                  <a:srgbClr val="FF0000"/>
                </a:solidFill>
              </a:rPr>
              <a:t>– (Ek:RG-21/9/2013-28772) (Değişik:RG-2/5/2014-28988) </a:t>
            </a:r>
          </a:p>
          <a:p>
            <a:r>
              <a:rPr lang="tr-TR" sz="1200" cap="none" dirty="0">
                <a:solidFill>
                  <a:srgbClr val="FF0000"/>
                </a:solidFill>
              </a:rPr>
              <a:t>(1) Öğrencinin kayıt olduğu yıldaki merkezi yerleştirme puanı, geçmek istediği diploma programının taban puanına eşit veya yüksek olması durumunda, öğrenci, hazırlık sınıfı da dahil olmak üzere yatay geçiş için başvuru yapabilir. Programa yatay geçişe ilişkin başvuru takvimi, öğrenci kontenjanına ilişkin esaslar ile yatay geçişlere ilişkin usul ve esaslar Yükseköğretim Yürütme Kurulu tarafından tespit edilir. Belirlenen usul ve esaslar uyarınca öğrencilerin başvuruları yükseköğretim kurumlarının ilgili kurulları tarafından değerlendirilerek yatay geçişleri kabul edilir. Başvurunun kontenjandan fazla olduğu durumlarda ÖSYS puanı en yüksek adaydan başlayıp sıralanarak kontenjan kadar adayın yatay geçişi kabul edilir. </a:t>
            </a:r>
          </a:p>
          <a:p>
            <a:r>
              <a:rPr lang="tr-TR" sz="1200" cap="none" dirty="0">
                <a:solidFill>
                  <a:srgbClr val="FF0000"/>
                </a:solidFill>
              </a:rPr>
              <a:t>(2) (Ek:RG-18/3/2016-29657) Bu madde kapsamında eğitim gördüğü programdan farklı bir programa yatay geçiş yapan öğrencilerin azami süreleri, programın azami süresinden kabul edildiği sınıf çıkartılarak hesaplanır.</a:t>
            </a:r>
          </a:p>
          <a:p>
            <a:endParaRPr lang="tr-TR" sz="12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477352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000"/>
                            </p:stCondLst>
                            <p:childTnLst>
                              <p:par>
                                <p:cTn id="56" presetID="2" presetClass="entr" presetSubtype="4" fill="hold" grpId="0" nodeType="after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 calcmode="lin" valueType="num">
                                      <p:cBhvr additive="base">
                                        <p:cTn id="5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60" fill="hold">
                            <p:stCondLst>
                              <p:cond delay="1500"/>
                            </p:stCondLst>
                            <p:childTnLst>
                              <p:par>
                                <p:cTn id="61" presetID="2" presetClass="entr" presetSubtype="4" fill="hold" grpId="0" nodeType="after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additive="base">
                                        <p:cTn id="6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YEDİNCİ BÖLÜM</a:t>
            </a:r>
            <a:br>
              <a:rPr lang="tr-TR" sz="1800" b="1" dirty="0"/>
            </a:br>
            <a:r>
              <a:rPr lang="tr-TR" sz="1800" b="1" dirty="0"/>
              <a:t>Çeşitli ve Son </a:t>
            </a:r>
            <a:r>
              <a:rPr lang="tr-TR" sz="1800" b="1" dirty="0" smtClean="0"/>
              <a:t>Hükümler</a:t>
            </a:r>
            <a:r>
              <a:rPr lang="tr-TR" sz="1800" b="1" dirty="0"/>
              <a:t/>
            </a:r>
            <a:br>
              <a:rPr lang="tr-TR" sz="1800" b="1" dirty="0"/>
            </a:br>
            <a:endParaRPr lang="tr-TR" sz="1800" b="1" dirty="0"/>
          </a:p>
        </p:txBody>
      </p:sp>
      <p:sp>
        <p:nvSpPr>
          <p:cNvPr id="5" name="İçerik Yer Tutucusu 4"/>
          <p:cNvSpPr>
            <a:spLocks noGrp="1"/>
          </p:cNvSpPr>
          <p:nvPr>
            <p:ph sz="quarter" idx="13"/>
          </p:nvPr>
        </p:nvSpPr>
        <p:spPr>
          <a:xfrm>
            <a:off x="913774" y="1106424"/>
            <a:ext cx="10363826" cy="5198960"/>
          </a:xfrm>
        </p:spPr>
        <p:txBody>
          <a:bodyPr>
            <a:normAutofit/>
          </a:bodyPr>
          <a:lstStyle/>
          <a:p>
            <a:r>
              <a:rPr lang="tr-TR" sz="1400" cap="none" dirty="0"/>
              <a:t>Özel durumlarda yatay geçiş </a:t>
            </a:r>
          </a:p>
          <a:p>
            <a:r>
              <a:rPr lang="tr-TR" sz="1400" cap="none" dirty="0"/>
              <a:t>EK MADDE 2 – (Ek:RG-21/9/2013-28772) </a:t>
            </a:r>
          </a:p>
          <a:p>
            <a:r>
              <a:rPr lang="tr-TR" sz="1400" cap="none" dirty="0"/>
              <a:t>(1) Şiddet olayları ve insani kriz nedeniyle eğitim öğretimin sürdürülemez olduğu Yükseköğretim Kurulu tarafından tespit edilen ülkelerde öğrenim gören öğrenciler Türkiye’deki yükseköğretim kurumlarına yatay geçiş başvurusu yapabilirler. Bu konuya ilişkin usul ve esaslar Yükseköğretim Kurulu tarafından belirlenir.</a:t>
            </a:r>
          </a:p>
          <a:p>
            <a:endParaRPr lang="tr-TR" sz="14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7263115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0" y="6026728"/>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Yükseköğretim Kurumları Öğrenci Konseyleri ve Yükseköğretim Kurumları Ulusal Öğrenci Konseyi Yönetmeliği</a:t>
            </a:r>
            <a:endParaRPr lang="tr-TR"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468" y="268697"/>
            <a:ext cx="1979064" cy="1979064"/>
          </a:xfrm>
          <a:prstGeom prst="rect">
            <a:avLst/>
          </a:prstGeom>
        </p:spPr>
      </p:pic>
      <p:sp>
        <p:nvSpPr>
          <p:cNvPr id="8" name="Unvan 1"/>
          <p:cNvSpPr>
            <a:spLocks noGrp="1"/>
          </p:cNvSpPr>
          <p:nvPr>
            <p:ph type="title"/>
          </p:nvPr>
        </p:nvSpPr>
        <p:spPr>
          <a:xfrm>
            <a:off x="1295400" y="3055095"/>
            <a:ext cx="9601200" cy="2057400"/>
          </a:xfrm>
        </p:spPr>
        <p:txBody>
          <a:bodyPr>
            <a:noAutofit/>
          </a:bodyPr>
          <a:lstStyle/>
          <a:p>
            <a:r>
              <a:rPr lang="tr-TR" sz="5400" b="1" dirty="0" smtClean="0"/>
              <a:t>BENİ DİNLEDİĞİNİZ </a:t>
            </a:r>
            <a:r>
              <a:rPr lang="tr-TR" sz="5400" b="1" smtClean="0"/>
              <a:t>İÇİN TEŞEKKÜR EDERİM.</a:t>
            </a:r>
            <a:endParaRPr lang="tr-TR" sz="5400" b="1" dirty="0"/>
          </a:p>
        </p:txBody>
      </p:sp>
    </p:spTree>
    <p:extLst>
      <p:ext uri="{BB962C8B-B14F-4D97-AF65-F5344CB8AC3E}">
        <p14:creationId xmlns:p14="http://schemas.microsoft.com/office/powerpoint/2010/main" val="4462369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148014"/>
            <a:ext cx="10364451" cy="484329"/>
          </a:xfrm>
        </p:spPr>
        <p:txBody>
          <a:bodyPr>
            <a:noAutofit/>
          </a:bodyPr>
          <a:lstStyle/>
          <a:p>
            <a:r>
              <a:rPr lang="tr-TR" sz="1800" b="1" dirty="0" smtClean="0"/>
              <a:t/>
            </a:r>
            <a:br>
              <a:rPr lang="tr-TR" sz="1800" b="1" dirty="0" smtClean="0"/>
            </a:br>
            <a:r>
              <a:rPr lang="tr-TR" sz="1800" b="1" dirty="0" smtClean="0"/>
              <a:t>BİRİNCİ </a:t>
            </a:r>
            <a:r>
              <a:rPr lang="tr-TR" sz="1800" b="1" dirty="0"/>
              <a:t>BÖLÜM</a:t>
            </a:r>
            <a:r>
              <a:rPr lang="tr-TR" sz="1800" dirty="0"/>
              <a:t/>
            </a:r>
            <a:br>
              <a:rPr lang="tr-TR" sz="1800" dirty="0"/>
            </a:br>
            <a:r>
              <a:rPr lang="tr-TR" sz="1800" b="1" dirty="0"/>
              <a:t>Amaç, Kapsam, Dayanak ve Tanımlar</a:t>
            </a:r>
            <a:r>
              <a:rPr lang="tr-TR" sz="1800" dirty="0"/>
              <a:t/>
            </a:r>
            <a:br>
              <a:rPr lang="tr-TR" sz="1800" dirty="0"/>
            </a:br>
            <a:endParaRPr lang="tr-TR" sz="1800" b="1" dirty="0"/>
          </a:p>
        </p:txBody>
      </p:sp>
      <p:sp>
        <p:nvSpPr>
          <p:cNvPr id="5" name="İçerik Yer Tutucusu 4"/>
          <p:cNvSpPr>
            <a:spLocks noGrp="1"/>
          </p:cNvSpPr>
          <p:nvPr>
            <p:ph sz="quarter" idx="13"/>
          </p:nvPr>
        </p:nvSpPr>
        <p:spPr>
          <a:xfrm>
            <a:off x="913774" y="835269"/>
            <a:ext cx="10363826" cy="5578941"/>
          </a:xfrm>
        </p:spPr>
        <p:txBody>
          <a:bodyPr>
            <a:normAutofit fontScale="70000" lnSpcReduction="20000"/>
          </a:bodyPr>
          <a:lstStyle/>
          <a:p>
            <a:pPr>
              <a:spcBef>
                <a:spcPts val="0"/>
              </a:spcBef>
            </a:pPr>
            <a:r>
              <a:rPr lang="tr-TR" b="1" cap="none" dirty="0"/>
              <a:t>Amaç</a:t>
            </a:r>
          </a:p>
          <a:p>
            <a:pPr>
              <a:spcBef>
                <a:spcPts val="0"/>
              </a:spcBef>
            </a:pPr>
            <a:r>
              <a:rPr lang="tr-TR" b="1" cap="none" dirty="0"/>
              <a:t>MADDE 1 </a:t>
            </a:r>
            <a:r>
              <a:rPr lang="tr-TR" cap="none" dirty="0"/>
              <a:t>– (1) Bu Yönetmeliğin amacı, </a:t>
            </a:r>
            <a:r>
              <a:rPr lang="tr-TR" cap="none" dirty="0" err="1"/>
              <a:t>önlisans</a:t>
            </a:r>
            <a:r>
              <a:rPr lang="tr-TR" cap="none" dirty="0"/>
              <a:t> ve lisans düzeyindeki öğrencilerin yükseköğretim kurumlarındaki fakülte, yüksekokul, konservatuvar veya meslek yüksekokulu bünyesinde yer alan diploma programları arasında veya diğer yükseköğretim kurumlarındaki eşdeğer diploma programlarına yatay geçiş ile çift </a:t>
            </a:r>
            <a:r>
              <a:rPr lang="tr-TR" cap="none" dirty="0" err="1"/>
              <a:t>anadal</a:t>
            </a:r>
            <a:r>
              <a:rPr lang="tr-TR" cap="none" dirty="0"/>
              <a:t>, </a:t>
            </a:r>
            <a:r>
              <a:rPr lang="tr-TR" cap="none" dirty="0" err="1"/>
              <a:t>yandal</a:t>
            </a:r>
            <a:r>
              <a:rPr lang="tr-TR" cap="none" dirty="0"/>
              <a:t> ve yükseköğretim kurumları arasında kredi aktarımında uyulması gereken usul ve esasları  düzenlemektir.</a:t>
            </a:r>
          </a:p>
          <a:p>
            <a:pPr>
              <a:spcBef>
                <a:spcPts val="0"/>
              </a:spcBef>
            </a:pPr>
            <a:r>
              <a:rPr lang="tr-TR" b="1" cap="none" dirty="0"/>
              <a:t>Kapsam</a:t>
            </a:r>
          </a:p>
          <a:p>
            <a:pPr>
              <a:spcBef>
                <a:spcPts val="0"/>
              </a:spcBef>
            </a:pPr>
            <a:r>
              <a:rPr lang="tr-TR" b="1" cap="none" dirty="0"/>
              <a:t>MADDE 2 </a:t>
            </a:r>
            <a:r>
              <a:rPr lang="tr-TR" cap="none" dirty="0"/>
              <a:t>– (1) Bu Yönetmelik, yükseköğretim kurumlarındaki </a:t>
            </a:r>
            <a:r>
              <a:rPr lang="tr-TR" cap="none" dirty="0" err="1"/>
              <a:t>önlisans</a:t>
            </a:r>
            <a:r>
              <a:rPr lang="tr-TR" cap="none" dirty="0"/>
              <a:t> ve lisans düzeyindeki diploma programları arasındaki her türlü yatay geçişleri, çift </a:t>
            </a:r>
            <a:r>
              <a:rPr lang="tr-TR" cap="none" dirty="0" err="1"/>
              <a:t>anadal</a:t>
            </a:r>
            <a:r>
              <a:rPr lang="tr-TR" cap="none" dirty="0"/>
              <a:t>, </a:t>
            </a:r>
            <a:r>
              <a:rPr lang="tr-TR" cap="none" dirty="0" err="1"/>
              <a:t>yandal</a:t>
            </a:r>
            <a:r>
              <a:rPr lang="tr-TR" cap="none" dirty="0"/>
              <a:t> programları ve kredi aktarımına ilişkin hükümleri kapsar.</a:t>
            </a:r>
          </a:p>
          <a:p>
            <a:pPr>
              <a:spcBef>
                <a:spcPts val="0"/>
              </a:spcBef>
            </a:pPr>
            <a:r>
              <a:rPr lang="tr-TR" b="1" cap="none" dirty="0"/>
              <a:t>Dayanak</a:t>
            </a:r>
          </a:p>
          <a:p>
            <a:pPr>
              <a:spcBef>
                <a:spcPts val="0"/>
              </a:spcBef>
            </a:pPr>
            <a:r>
              <a:rPr lang="tr-TR" b="1" cap="none" dirty="0"/>
              <a:t>MADDE 3 </a:t>
            </a:r>
            <a:r>
              <a:rPr lang="tr-TR" cap="none" dirty="0"/>
              <a:t>– (1) (Değişik:RG-18/3/2016-29657) Bu Yönetmelik, 2547 sayılı Yükseköğretim Kanununun 7 </a:t>
            </a:r>
            <a:r>
              <a:rPr lang="tr-TR" cap="none" dirty="0" err="1"/>
              <a:t>nci</a:t>
            </a:r>
            <a:r>
              <a:rPr lang="tr-TR" cap="none" dirty="0"/>
              <a:t> maddesinin birinci fıkrasının (e) bendine ve 44 üncü maddesinin (c) fıkrasına dayanılarak hazırlanmıştır.</a:t>
            </a:r>
          </a:p>
          <a:p>
            <a:pPr>
              <a:spcBef>
                <a:spcPts val="0"/>
              </a:spcBef>
            </a:pPr>
            <a:r>
              <a:rPr lang="tr-TR" b="1" cap="none" dirty="0"/>
              <a:t>Tanımlar</a:t>
            </a:r>
          </a:p>
          <a:p>
            <a:pPr>
              <a:spcBef>
                <a:spcPts val="0"/>
              </a:spcBef>
            </a:pPr>
            <a:r>
              <a:rPr lang="tr-TR" b="1" cap="none" dirty="0"/>
              <a:t>MADDE 4 </a:t>
            </a:r>
            <a:r>
              <a:rPr lang="tr-TR" cap="none" dirty="0"/>
              <a:t>– (1) Yönetmelikte geçen;</a:t>
            </a:r>
          </a:p>
          <a:p>
            <a:pPr>
              <a:spcBef>
                <a:spcPts val="0"/>
              </a:spcBef>
            </a:pPr>
            <a:r>
              <a:rPr lang="tr-TR" cap="none" dirty="0"/>
              <a:t>a) </a:t>
            </a:r>
            <a:r>
              <a:rPr lang="tr-TR" b="1" cap="none" dirty="0"/>
              <a:t>Çift </a:t>
            </a:r>
            <a:r>
              <a:rPr lang="tr-TR" b="1" cap="none" dirty="0" err="1"/>
              <a:t>anadal</a:t>
            </a:r>
            <a:r>
              <a:rPr lang="tr-TR" b="1" cap="none" dirty="0"/>
              <a:t> programı: </a:t>
            </a:r>
            <a:r>
              <a:rPr lang="tr-TR" cap="none" dirty="0"/>
              <a:t>Başarı şartını ve diğer koşulları sağlayan öğrencilerin aynı yükseköğretim kurumunun iki diploma programından eş zamanlı olarak ders alıp, iki ayrı diploma alabilmesini sağlayan programı,</a:t>
            </a:r>
          </a:p>
          <a:p>
            <a:pPr>
              <a:spcBef>
                <a:spcPts val="0"/>
              </a:spcBef>
            </a:pPr>
            <a:r>
              <a:rPr lang="tr-TR" cap="none" dirty="0"/>
              <a:t>b) </a:t>
            </a:r>
            <a:r>
              <a:rPr lang="tr-TR" b="1" cap="none" dirty="0"/>
              <a:t>Değişim programı: </a:t>
            </a:r>
            <a:r>
              <a:rPr lang="tr-TR" cap="none" dirty="0"/>
              <a:t>Yurtiçi veya yurt dışı iki yükseköğretim kurumu arasında düzenlenen protokol çerçevesinde kurumların birine kayıtlı olan öğrencilerin kısa süreli olarak diğer kurumda eğitim görmelerini ve bir kurumdan alınan derslerin diğer yükseköğretim kurumunda eşdeğer olarak kabul edilebilmesini öngören programı,</a:t>
            </a:r>
          </a:p>
          <a:p>
            <a:pPr>
              <a:spcBef>
                <a:spcPts val="0"/>
              </a:spcBef>
            </a:pPr>
            <a:r>
              <a:rPr lang="tr-TR" cap="none" dirty="0"/>
              <a:t>c) </a:t>
            </a:r>
            <a:r>
              <a:rPr lang="tr-TR" b="1" cap="none" dirty="0"/>
              <a:t>Diploma programı: </a:t>
            </a:r>
            <a:r>
              <a:rPr lang="tr-TR" cap="none" dirty="0"/>
              <a:t>Fakülte, yüksekokul, konservatuvar, meslek yüksekokulu veya bölümlerin belirlenen yeterlilikleri sağlayan öğrencilere </a:t>
            </a:r>
            <a:r>
              <a:rPr lang="tr-TR" cap="none" dirty="0" err="1"/>
              <a:t>önlisans</a:t>
            </a:r>
            <a:r>
              <a:rPr lang="tr-TR" cap="none" dirty="0"/>
              <a:t> veya lisans diploması düzenlenen yükseköğretim programlarını, </a:t>
            </a:r>
          </a:p>
          <a:p>
            <a:pPr>
              <a:spcBef>
                <a:spcPts val="0"/>
              </a:spcBef>
            </a:pPr>
            <a:r>
              <a:rPr lang="tr-TR" cap="none" dirty="0"/>
              <a:t>ç) </a:t>
            </a:r>
            <a:r>
              <a:rPr lang="tr-TR" b="1" cap="none" dirty="0"/>
              <a:t>Düzey:</a:t>
            </a:r>
            <a:r>
              <a:rPr lang="tr-TR" cap="none" dirty="0"/>
              <a:t> </a:t>
            </a:r>
            <a:r>
              <a:rPr lang="tr-TR" cap="none" dirty="0" err="1"/>
              <a:t>Önlisans</a:t>
            </a:r>
            <a:r>
              <a:rPr lang="tr-TR" cap="none" dirty="0"/>
              <a:t> veya lisans diploma programlarından her birini,</a:t>
            </a:r>
          </a:p>
          <a:p>
            <a:pPr>
              <a:spcBef>
                <a:spcPts val="0"/>
              </a:spcBef>
            </a:pPr>
            <a:r>
              <a:rPr lang="tr-TR" cap="none" dirty="0"/>
              <a:t>d) </a:t>
            </a:r>
            <a:r>
              <a:rPr lang="tr-TR" b="1" cap="none" dirty="0"/>
              <a:t>Eşdeğer diploma programı: </a:t>
            </a:r>
            <a:r>
              <a:rPr lang="tr-TR" cap="none" dirty="0"/>
              <a:t>İsimleri aynı olan veya ilgili yönetim kurulları tarafından içeriklerinin en az yüzde sekseni aynı olduğu tespit edilen diploma programlarını, </a:t>
            </a:r>
          </a:p>
          <a:p>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5023935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additive="base">
                                        <p:cTn id="4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 calcmode="lin" valueType="num">
                                      <p:cBhvr additive="base">
                                        <p:cTn id="5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4" fill="hold" grpId="0" nodeType="after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7" fill="hold">
                            <p:stCondLst>
                              <p:cond delay="1500"/>
                            </p:stCondLst>
                            <p:childTnLst>
                              <p:par>
                                <p:cTn id="58" presetID="2" presetClass="entr" presetSubtype="4" fill="hold" grpId="0" nodeType="after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 calcmode="lin" valueType="num">
                                      <p:cBhvr additive="base">
                                        <p:cTn id="6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2" presetClass="entr" presetSubtype="4" fill="hold" grpId="0" nodeType="after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 calcmode="lin" valueType="num">
                                      <p:cBhvr additive="base">
                                        <p:cTn id="6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7" fill="hold">
                            <p:stCondLst>
                              <p:cond delay="2500"/>
                            </p:stCondLst>
                            <p:childTnLst>
                              <p:par>
                                <p:cTn id="68" presetID="2" presetClass="entr" presetSubtype="4" fill="hold" grpId="0" nodeType="afterEffect">
                                  <p:stCondLst>
                                    <p:cond delay="0"/>
                                  </p:stCondLst>
                                  <p:childTnLst>
                                    <p:set>
                                      <p:cBhvr>
                                        <p:cTn id="69" dur="1" fill="hold">
                                          <p:stCondLst>
                                            <p:cond delay="0"/>
                                          </p:stCondLst>
                                        </p:cTn>
                                        <p:tgtEl>
                                          <p:spTgt spid="5">
                                            <p:txEl>
                                              <p:pRg st="11" end="11"/>
                                            </p:txEl>
                                          </p:spTgt>
                                        </p:tgtEl>
                                        <p:attrNameLst>
                                          <p:attrName>style.visibility</p:attrName>
                                        </p:attrNameLst>
                                      </p:cBhvr>
                                      <p:to>
                                        <p:strVal val="visible"/>
                                      </p:to>
                                    </p:set>
                                    <p:anim calcmode="lin" valueType="num">
                                      <p:cBhvr additive="base">
                                        <p:cTn id="70"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72" fill="hold">
                            <p:stCondLst>
                              <p:cond delay="3000"/>
                            </p:stCondLst>
                            <p:childTnLst>
                              <p:par>
                                <p:cTn id="73" presetID="2" presetClass="entr" presetSubtype="4" fill="hold" grpId="0" nodeType="afterEffect">
                                  <p:stCondLst>
                                    <p:cond delay="0"/>
                                  </p:stCondLst>
                                  <p:childTnLst>
                                    <p:set>
                                      <p:cBhvr>
                                        <p:cTn id="74" dur="1" fill="hold">
                                          <p:stCondLst>
                                            <p:cond delay="0"/>
                                          </p:stCondLst>
                                        </p:cTn>
                                        <p:tgtEl>
                                          <p:spTgt spid="5">
                                            <p:txEl>
                                              <p:pRg st="12" end="12"/>
                                            </p:txEl>
                                          </p:spTgt>
                                        </p:tgtEl>
                                        <p:attrNameLst>
                                          <p:attrName>style.visibility</p:attrName>
                                        </p:attrNameLst>
                                      </p:cBhvr>
                                      <p:to>
                                        <p:strVal val="visible"/>
                                      </p:to>
                                    </p:set>
                                    <p:anim calcmode="lin" valueType="num">
                                      <p:cBhvr additive="base">
                                        <p:cTn id="7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00767"/>
            <a:ext cx="10364451" cy="484329"/>
          </a:xfrm>
        </p:spPr>
        <p:txBody>
          <a:bodyPr>
            <a:noAutofit/>
          </a:bodyPr>
          <a:lstStyle/>
          <a:p>
            <a:r>
              <a:rPr lang="tr-TR" sz="1800" b="1" dirty="0" smtClean="0"/>
              <a:t/>
            </a:r>
            <a:br>
              <a:rPr lang="tr-TR" sz="1800" b="1" dirty="0" smtClean="0"/>
            </a:br>
            <a:r>
              <a:rPr lang="tr-TR" sz="1800" b="1" dirty="0" smtClean="0"/>
              <a:t>BİRİNCİ </a:t>
            </a:r>
            <a:r>
              <a:rPr lang="tr-TR" sz="1800" b="1" dirty="0"/>
              <a:t>BÖLÜM</a:t>
            </a:r>
            <a:r>
              <a:rPr lang="tr-TR" sz="1800" dirty="0"/>
              <a:t/>
            </a:r>
            <a:br>
              <a:rPr lang="tr-TR" sz="1800" dirty="0"/>
            </a:br>
            <a:r>
              <a:rPr lang="tr-TR" sz="1800" b="1" dirty="0"/>
              <a:t>Amaç, Kapsam, Dayanak ve Tanımlar</a:t>
            </a:r>
            <a:r>
              <a:rPr lang="tr-TR" sz="1800" dirty="0"/>
              <a:t/>
            </a:r>
            <a:br>
              <a:rPr lang="tr-TR" sz="1800" dirty="0"/>
            </a:br>
            <a:endParaRPr lang="tr-TR" sz="1800" b="1" dirty="0"/>
          </a:p>
        </p:txBody>
      </p:sp>
      <p:sp>
        <p:nvSpPr>
          <p:cNvPr id="5" name="İçerik Yer Tutucusu 4"/>
          <p:cNvSpPr>
            <a:spLocks noGrp="1"/>
          </p:cNvSpPr>
          <p:nvPr>
            <p:ph sz="quarter" idx="13"/>
          </p:nvPr>
        </p:nvSpPr>
        <p:spPr>
          <a:xfrm>
            <a:off x="913774" y="975946"/>
            <a:ext cx="10363826" cy="5438264"/>
          </a:xfrm>
        </p:spPr>
        <p:txBody>
          <a:bodyPr>
            <a:normAutofit fontScale="62500" lnSpcReduction="20000"/>
          </a:bodyPr>
          <a:lstStyle/>
          <a:p>
            <a:r>
              <a:rPr lang="tr-TR" cap="none" dirty="0"/>
              <a:t>e) (Değişik:RG-21/12/2019-30985</a:t>
            </a:r>
            <a:r>
              <a:rPr lang="tr-TR" b="1" cap="none" dirty="0"/>
              <a:t>) Farklı Puan Türü: </a:t>
            </a:r>
            <a:r>
              <a:rPr lang="tr-TR" cap="none" dirty="0"/>
              <a:t>Öğrenci Seçme ve Yerleştirme sisteminde yükseköğretim programlarına yerleştirmede kullanılan puanların hesaplanmasında kullanılan testler dikkate alınarak 2018 yılından itibaren SAY Puan Türü (TYT ile AYT), SÖZ Puan Türü (TYT ile AYT), EA Puan Türü (TYT ile AYT), DİL Puan Türü (TYT ile YDT) olmak üzere dört puan türünü; 2010 yılından itibaren SAY Puan Türü (YGS -1 ile YGS -2), SÖZ Puan Türü (YGS -3 ile YGS -4), EA Puan Türü (YGS -5 ile YGS -6), Matematik –Fen (MF) Puan Türü, Türkçe – Matematik (TM) Puan Türü, Türkçe – Sosyal (TS) Puan Türü, Yabancı Dil (DİL) Puan Türü olmak üzere yedi puan türünü; 2009 yılı ve öncesinde ise EA-1, SAY-1, SÖZ-1, EA-2, SAY-2, SÖZ-2 ve DİL olmak üzere yedi puan türünü ve bu puan türlerinden SAY-1 SAY Puan Türüne, SÖZ-1 SÖZ Puan Türüne, EA-1 EA Puan Türüne, SAY-2 Matematik – Fen Puan Türüne, EA-2 Türkçe – Matematik Puan Türüne, SÖZ-2 Türkçe- Sosyal Puan Türüne, DİL ise Yabancı Dil Puan Türüne karşılığını,</a:t>
            </a:r>
          </a:p>
          <a:p>
            <a:r>
              <a:rPr lang="tr-TR" cap="none" dirty="0"/>
              <a:t>f) </a:t>
            </a:r>
            <a:r>
              <a:rPr lang="tr-TR" b="1" cap="none" dirty="0"/>
              <a:t>Genel not ortalaması: </a:t>
            </a:r>
            <a:r>
              <a:rPr lang="tr-TR" cap="none" dirty="0"/>
              <a:t>Öğrencinin hazırlık sınıfı hariç, geçiş yapmak istediği döneme kadar almış olduğu tüm derslerin kredilerine göre </a:t>
            </a:r>
            <a:r>
              <a:rPr lang="tr-TR" cap="none" dirty="0" err="1"/>
              <a:t>ağırlıklandırılmış</a:t>
            </a:r>
            <a:r>
              <a:rPr lang="tr-TR" cap="none" dirty="0"/>
              <a:t> not ortalamasını,</a:t>
            </a:r>
          </a:p>
          <a:p>
            <a:r>
              <a:rPr lang="tr-TR" cap="none" dirty="0"/>
              <a:t>g</a:t>
            </a:r>
            <a:r>
              <a:rPr lang="tr-TR" b="1" cap="none" dirty="0"/>
              <a:t>) İlgili yönetim kurulu:</a:t>
            </a:r>
            <a:r>
              <a:rPr lang="tr-TR" cap="none" dirty="0"/>
              <a:t> Yükseköğretim kurumlarındaki fakültelerde fakülte yönetim kurulunu, yüksekokullarda yüksekokul yönetim kurulunu, konservatuvarlarda konservatuvar yönetim kurulunu, meslek yüksekokullarında meslek yüksekokulu yönetim kurulunu,</a:t>
            </a:r>
          </a:p>
          <a:p>
            <a:r>
              <a:rPr lang="tr-TR" cap="none" dirty="0"/>
              <a:t>h) </a:t>
            </a:r>
            <a:r>
              <a:rPr lang="tr-TR" b="1" cap="none" dirty="0"/>
              <a:t>İntibak programı: </a:t>
            </a:r>
            <a:r>
              <a:rPr lang="tr-TR" cap="none" dirty="0"/>
              <a:t>Diploma programları arasında geçiş yapılması halinde, geçiş yapılan diploma programının müfredatına uyum sağlamak amacıyla ilave ders ve uygulamalardan oluşan programı, </a:t>
            </a:r>
          </a:p>
          <a:p>
            <a:r>
              <a:rPr lang="tr-TR" cap="none" dirty="0"/>
              <a:t>ı) </a:t>
            </a:r>
            <a:r>
              <a:rPr lang="tr-TR" b="1" cap="none" dirty="0"/>
              <a:t>Kontenjan:</a:t>
            </a:r>
            <a:r>
              <a:rPr lang="tr-TR" cap="none" dirty="0"/>
              <a:t> Önceden belirlenip ilan edilen öğrenci sayısını,</a:t>
            </a:r>
          </a:p>
          <a:p>
            <a:r>
              <a:rPr lang="tr-TR" cap="none" dirty="0"/>
              <a:t>i) </a:t>
            </a:r>
            <a:r>
              <a:rPr lang="tr-TR" b="1" cap="none" dirty="0"/>
              <a:t>Kurum içi yatay geçiş: </a:t>
            </a:r>
            <a:r>
              <a:rPr lang="tr-TR" cap="none" dirty="0"/>
              <a:t>Bir öğrencinin kayıtlı olduğu yükseköğretim kurumu içindeki aynı düzeydeki diğer diploma programlarına geçişini,</a:t>
            </a:r>
          </a:p>
          <a:p>
            <a:r>
              <a:rPr lang="tr-TR" cap="none" dirty="0"/>
              <a:t>j) </a:t>
            </a:r>
            <a:r>
              <a:rPr lang="tr-TR" b="1" cap="none" dirty="0"/>
              <a:t>Kurumlar arası yatay geçiş: </a:t>
            </a:r>
            <a:r>
              <a:rPr lang="tr-TR" cap="none" dirty="0"/>
              <a:t>Bir üniversite, yüksek teknoloji enstitüsü veya vakıflar tarafından bir üniversiteye bağlı olmaksızın kurulan meslek yüksekokullarından aynı düzeyde başka bir üniversite, yüksek teknoloji enstitüsü veya vakıflar tarafından kurulan bağımsız meslek yüksekokullarına yapılan geçişi,</a:t>
            </a:r>
          </a:p>
          <a:p>
            <a:r>
              <a:rPr lang="tr-TR" cap="none" dirty="0"/>
              <a:t>k) </a:t>
            </a:r>
            <a:r>
              <a:rPr lang="tr-TR" b="1" cap="none" dirty="0"/>
              <a:t>Not çizelgesi: </a:t>
            </a:r>
            <a:r>
              <a:rPr lang="tr-TR" cap="none" dirty="0"/>
              <a:t>Öğrenim süresi içinde alınan derslerin, isim, kredi ve başarı notlarının topluca yazıldığı belgeyi,</a:t>
            </a:r>
          </a:p>
          <a:p>
            <a:r>
              <a:rPr lang="tr-TR" cap="none" dirty="0"/>
              <a:t>l) </a:t>
            </a:r>
            <a:r>
              <a:rPr lang="tr-TR" b="1" cap="none" dirty="0"/>
              <a:t>Ortak program: </a:t>
            </a:r>
            <a:r>
              <a:rPr lang="tr-TR" cap="none" dirty="0"/>
              <a:t>Fakülte, yüksekokul veya meslek yüksekokuluna kabul edilen öğrencilerin </a:t>
            </a:r>
            <a:r>
              <a:rPr lang="tr-TR" cap="none" dirty="0" err="1"/>
              <a:t>önlisans</a:t>
            </a:r>
            <a:r>
              <a:rPr lang="tr-TR" cap="none" dirty="0"/>
              <a:t> veya lisans derecesi verilen bir diploma programına geçmeden önce aynı yükseköğretim kurumunda aldıkları derslerden oluşan programı</a:t>
            </a:r>
            <a:r>
              <a:rPr lang="tr-TR" cap="none" dirty="0" smtClean="0"/>
              <a:t>,</a:t>
            </a: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5979135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smtClean="0"/>
              <a:t>BİRİNCİ </a:t>
            </a:r>
            <a:r>
              <a:rPr lang="tr-TR" sz="1800" b="1" dirty="0"/>
              <a:t>BÖLÜM</a:t>
            </a:r>
            <a:r>
              <a:rPr lang="tr-TR" sz="1800" dirty="0"/>
              <a:t/>
            </a:r>
            <a:br>
              <a:rPr lang="tr-TR" sz="1800" dirty="0"/>
            </a:br>
            <a:r>
              <a:rPr lang="tr-TR" sz="1800" b="1" dirty="0"/>
              <a:t>Amaç, Kapsam, Dayanak ve Tanımlar</a:t>
            </a:r>
            <a:r>
              <a:rPr lang="tr-TR" sz="1800" dirty="0"/>
              <a:t/>
            </a:r>
            <a:br>
              <a:rPr lang="tr-TR" sz="1800" dirty="0"/>
            </a:br>
            <a:endParaRPr lang="tr-TR" sz="1800" b="1" dirty="0"/>
          </a:p>
        </p:txBody>
      </p:sp>
      <p:sp>
        <p:nvSpPr>
          <p:cNvPr id="5" name="İçerik Yer Tutucusu 4"/>
          <p:cNvSpPr>
            <a:spLocks noGrp="1"/>
          </p:cNvSpPr>
          <p:nvPr>
            <p:ph sz="quarter" idx="13"/>
          </p:nvPr>
        </p:nvSpPr>
        <p:spPr>
          <a:xfrm>
            <a:off x="913774" y="1106424"/>
            <a:ext cx="10363826" cy="5307786"/>
          </a:xfrm>
        </p:spPr>
        <p:txBody>
          <a:bodyPr>
            <a:normAutofit fontScale="85000" lnSpcReduction="20000"/>
          </a:bodyPr>
          <a:lstStyle/>
          <a:p>
            <a:r>
              <a:rPr lang="tr-TR" cap="none" dirty="0"/>
              <a:t>m) </a:t>
            </a:r>
            <a:r>
              <a:rPr lang="tr-TR" b="1" cap="none" dirty="0"/>
              <a:t>Uluslararası ortak diploma programı: </a:t>
            </a:r>
            <a:r>
              <a:rPr lang="tr-TR" cap="none" dirty="0"/>
              <a:t>Yükseköğretim kurumlarının yurtdışındaki yükseköğretim kurumları ve diğer kuruluşlarla işbirliği tesis ederek </a:t>
            </a:r>
            <a:r>
              <a:rPr lang="tr-TR" cap="none" dirty="0" err="1"/>
              <a:t>önlisans</a:t>
            </a:r>
            <a:r>
              <a:rPr lang="tr-TR" cap="none" dirty="0"/>
              <a:t> veya lisans diploması veren programlarında yürüttükleri uluslararası ortak eğitim ve öğretim programını,</a:t>
            </a:r>
          </a:p>
          <a:p>
            <a:r>
              <a:rPr lang="tr-TR" cap="none" dirty="0"/>
              <a:t>n) (Değişik:RG-2/5/2014-28988) </a:t>
            </a:r>
            <a:r>
              <a:rPr lang="tr-TR" b="1" cap="none" dirty="0"/>
              <a:t>Taban puan: </a:t>
            </a:r>
            <a:r>
              <a:rPr lang="tr-TR" cap="none" dirty="0"/>
              <a:t>Bir yükseköğretim kurumunun diploma programına Ölçme, Seçme ve Yerleştirme Merkezi (ÖSYM) tarafından merkezi sınavla yerleştirilen en düşük puanlı öğrencinin giriş puanını,</a:t>
            </a:r>
          </a:p>
          <a:p>
            <a:r>
              <a:rPr lang="tr-TR" cap="none" dirty="0"/>
              <a:t>o) </a:t>
            </a:r>
            <a:r>
              <a:rPr lang="tr-TR" b="1" cap="none" dirty="0" err="1"/>
              <a:t>Yandal</a:t>
            </a:r>
            <a:r>
              <a:rPr lang="tr-TR" b="1" cap="none" dirty="0"/>
              <a:t> programı: </a:t>
            </a:r>
            <a:r>
              <a:rPr lang="tr-TR" cap="none" dirty="0"/>
              <a:t>Bir diploma programına kayıtlı öğrencinin öngörülen şartları taşıması kaydıyla, aynı yükseköğretim kurumu içinde (Mülga ibare:RG-21/12/2019-30985) (…) belirli bir konuya yönelik sınırlı sayıda dersi almak suretiyle, diploma yerine geçmeyen bir belge (</a:t>
            </a:r>
            <a:r>
              <a:rPr lang="tr-TR" cap="none" dirty="0" err="1"/>
              <a:t>yandal</a:t>
            </a:r>
            <a:r>
              <a:rPr lang="tr-TR" cap="none" dirty="0"/>
              <a:t> sertifikası) alabilmelerini sağlayan programı,</a:t>
            </a:r>
          </a:p>
          <a:p>
            <a:r>
              <a:rPr lang="tr-TR" cap="none" dirty="0"/>
              <a:t>ö) </a:t>
            </a:r>
            <a:r>
              <a:rPr lang="tr-TR" b="1" cap="none" dirty="0"/>
              <a:t>Yatay geçiş:</a:t>
            </a:r>
            <a:r>
              <a:rPr lang="tr-TR" cap="none" dirty="0"/>
              <a:t> Bir yükseköğretim kurumunda kayıtlı olan öğrencinin bu Yönetmelikteki esaslar çerçevesinde, aynı düzeydeki diğer diploma programlarında öğrenime devam etme hakkı kazanmasını, </a:t>
            </a:r>
          </a:p>
          <a:p>
            <a:r>
              <a:rPr lang="tr-TR" cap="none" dirty="0"/>
              <a:t>p) </a:t>
            </a:r>
            <a:r>
              <a:rPr lang="tr-TR" b="1" cap="none" dirty="0"/>
              <a:t>Yükseköğretim öğrenci </a:t>
            </a:r>
            <a:r>
              <a:rPr lang="tr-TR" b="1" cap="none" dirty="0" err="1"/>
              <a:t>veritabanı</a:t>
            </a:r>
            <a:r>
              <a:rPr lang="tr-TR" b="1" cap="none" dirty="0"/>
              <a:t> (YÖKSİS):</a:t>
            </a:r>
            <a:r>
              <a:rPr lang="tr-TR" cap="none" dirty="0"/>
              <a:t> Yükseköğretim Kurulu bünyesinde tüm yükseköğretim kurumlarında </a:t>
            </a:r>
            <a:r>
              <a:rPr lang="tr-TR" cap="none" dirty="0" err="1"/>
              <a:t>önlisans</a:t>
            </a:r>
            <a:r>
              <a:rPr lang="tr-TR" cap="none" dirty="0"/>
              <a:t>, lisans ve lisansüstü düzeylerde öğrenim gören öğrencilerin bilgilerinin tutulduğu merkezi </a:t>
            </a:r>
            <a:r>
              <a:rPr lang="tr-TR" cap="none" dirty="0" err="1"/>
              <a:t>veritabanını</a:t>
            </a:r>
            <a:r>
              <a:rPr lang="tr-TR" cap="none" dirty="0"/>
              <a:t>, </a:t>
            </a:r>
          </a:p>
          <a:p>
            <a:pPr>
              <a:spcBef>
                <a:spcPts val="0"/>
              </a:spcBef>
            </a:pPr>
            <a:r>
              <a:rPr lang="tr-TR" cap="none" dirty="0"/>
              <a:t>r) (Ek:RG-18/3/2016-29657)  </a:t>
            </a:r>
            <a:r>
              <a:rPr lang="tr-TR" b="1" cap="none" dirty="0"/>
              <a:t>Özel öğrenci:</a:t>
            </a:r>
            <a:r>
              <a:rPr lang="tr-TR" cap="none" dirty="0"/>
              <a:t> Bir yükseköğretim kurumunda kayıtlı öğrenci olup, farklı bir yükseköğretim ortamı, kültürü, kazanımı edinmek isteyen veya özel durumu, sağlık ve benzeri nedenlerle kayıtları kendi üniversitelerinde kalmak şartıyla farklı bir yükseköğretim kurumunda eğitime devam etme imkanı tanınan öğrenciyi,</a:t>
            </a:r>
          </a:p>
          <a:p>
            <a:pPr>
              <a:spcBef>
                <a:spcPts val="0"/>
              </a:spcBef>
            </a:pPr>
            <a:r>
              <a:rPr lang="tr-TR" cap="none" dirty="0"/>
              <a:t>ifade eder. </a:t>
            </a:r>
          </a:p>
          <a:p>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0795861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8" y="296500"/>
            <a:ext cx="10364451" cy="484329"/>
          </a:xfrm>
        </p:spPr>
        <p:txBody>
          <a:bodyPr>
            <a:noAutofit/>
          </a:bodyPr>
          <a:lstStyle/>
          <a:p>
            <a:r>
              <a:rPr lang="tr-TR" sz="1800" b="1" dirty="0" smtClean="0"/>
              <a:t/>
            </a:r>
            <a:br>
              <a:rPr lang="tr-TR" sz="1800" b="1" dirty="0" smtClean="0"/>
            </a:br>
            <a:r>
              <a:rPr lang="tr-TR" sz="1800" b="1" dirty="0"/>
              <a:t>İKİNCİ BÖLÜM</a:t>
            </a:r>
            <a:br>
              <a:rPr lang="tr-TR" sz="1800" b="1" dirty="0"/>
            </a:br>
            <a:r>
              <a:rPr lang="tr-TR" sz="1800" b="1" dirty="0"/>
              <a:t>Genel İlkeler</a:t>
            </a:r>
            <a:br>
              <a:rPr lang="tr-TR" sz="1800" b="1" dirty="0"/>
            </a:br>
            <a:r>
              <a:rPr lang="tr-TR" sz="1800" dirty="0"/>
              <a:t/>
            </a:r>
            <a:br>
              <a:rPr lang="tr-TR" sz="1800" dirty="0"/>
            </a:br>
            <a:endParaRPr lang="tr-TR" sz="1800" b="1" dirty="0"/>
          </a:p>
        </p:txBody>
      </p:sp>
      <p:sp>
        <p:nvSpPr>
          <p:cNvPr id="5" name="İçerik Yer Tutucusu 4"/>
          <p:cNvSpPr>
            <a:spLocks noGrp="1"/>
          </p:cNvSpPr>
          <p:nvPr>
            <p:ph sz="quarter" idx="13"/>
          </p:nvPr>
        </p:nvSpPr>
        <p:spPr>
          <a:xfrm>
            <a:off x="913774" y="896111"/>
            <a:ext cx="10363826" cy="5601403"/>
          </a:xfrm>
        </p:spPr>
        <p:txBody>
          <a:bodyPr>
            <a:normAutofit fontScale="70000" lnSpcReduction="20000"/>
          </a:bodyPr>
          <a:lstStyle/>
          <a:p>
            <a:r>
              <a:rPr lang="tr-TR" b="1" cap="none" dirty="0"/>
              <a:t>Kontenjan</a:t>
            </a:r>
          </a:p>
          <a:p>
            <a:r>
              <a:rPr lang="tr-TR" b="1" cap="none" dirty="0"/>
              <a:t>MADDE 5</a:t>
            </a:r>
            <a:r>
              <a:rPr lang="tr-TR" cap="none" dirty="0"/>
              <a:t> – (1)  Farklı yükseköğretim kurumlarının diploma programları veya aynı yükseköğretim kurumu içindeki diploma programları arasında ancak önceden ilan edilen sayı ve geçiş şartları çerçevesinde geçiş yapılabilir. </a:t>
            </a:r>
          </a:p>
          <a:p>
            <a:r>
              <a:rPr lang="tr-TR" cap="none" dirty="0"/>
              <a:t>(2) ÖSYM tarafından yapılan yerleştirmelerde kontenjan sınırlaması bulunmayan diploma programlarına yatay geçişlerde kontenjan sınırlaması uygulanmaz.</a:t>
            </a:r>
          </a:p>
          <a:p>
            <a:r>
              <a:rPr lang="tr-TR" b="1" cap="none" dirty="0"/>
              <a:t>Geçişler</a:t>
            </a:r>
          </a:p>
          <a:p>
            <a:r>
              <a:rPr lang="tr-TR" b="1" cap="none" dirty="0"/>
              <a:t>MADDE 6 </a:t>
            </a:r>
            <a:r>
              <a:rPr lang="tr-TR" cap="none" dirty="0"/>
              <a:t>– (1) (Değişik:RG-18/3/2016-29657) </a:t>
            </a:r>
            <a:r>
              <a:rPr lang="tr-TR" cap="none" dirty="0" err="1"/>
              <a:t>Önlisans</a:t>
            </a:r>
            <a:r>
              <a:rPr lang="tr-TR" cap="none" dirty="0"/>
              <a:t> ve lisans diploma programlarının hazırlık sınıfına; </a:t>
            </a:r>
            <a:r>
              <a:rPr lang="tr-TR" cap="none" dirty="0" err="1"/>
              <a:t>önlisans</a:t>
            </a:r>
            <a:r>
              <a:rPr lang="tr-TR" cap="none" dirty="0"/>
              <a:t> diploma programlarının ilk yarıyılı ile son yarıyılına, lisans diploma programlarının ilk iki yarıyılı ile son iki yarıyılına yatay geçiş yapılamaz.</a:t>
            </a:r>
          </a:p>
          <a:p>
            <a:r>
              <a:rPr lang="tr-TR" cap="none" dirty="0"/>
              <a:t>(2) Aynı yükseköğretim kurumunda aynı diploma programlarında birinci öğretimden ikinci öğretime kontenjan sınırlaması olmaksızın yatay geçiş yapılabilir. Ancak, ikinci öğretim diploma programına geçiş yapan öğrenciler ikinci öğretim ücreti öderler.</a:t>
            </a:r>
          </a:p>
          <a:p>
            <a:r>
              <a:rPr lang="tr-TR" cap="none" dirty="0"/>
              <a:t>(3) Yükseköğretim kurumlarında ikinci öğretimden sadece ikinci öğretim diploma programlarına yatay geçiş yapılabilir. Ancak, ikinci öğretim diploma programlarından başarı bakımından bulunduğu sınıfın ilk yüzde onuna girerek bir üst sınıfa geçen öğrenciler birinci öğretim diploma programlarına kontenjan dahilinde yatay geçiş yapabilirler.</a:t>
            </a:r>
          </a:p>
          <a:p>
            <a:r>
              <a:rPr lang="tr-TR" cap="none" dirty="0"/>
              <a:t>(4) Açık veya uzaktan öğretimden diğer açık veya uzaktan öğretim diploma programlarına yatay geçiş yapılabilir. Açık ve uzaktan öğretimden örgün öğretim programlarına geçiş yapılabilmesi için, öğrencinin öğrenim görmekte olduğu programdaki genel not ortalamasının 100 üzerinden 80 veya üzeri olması veya kayıt olduğu yıldaki merkezi  yerleştirme puanının, geçmek istediği üniversitenin diploma programının o yılki taban puanına eşit veya  yüksek olması gerekir. </a:t>
            </a:r>
          </a:p>
          <a:p>
            <a:r>
              <a:rPr lang="tr-TR" cap="none" dirty="0"/>
              <a:t>(5) Birinci veya ikinci öğretim diploma programlarından açık veya uzaktan eğitim veren diploma programlarına yatay geçiş yapılabilir. </a:t>
            </a:r>
          </a:p>
          <a:p>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3569638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2" presetClass="entr" presetSubtype="4" fill="hold" grpId="0" nodeType="after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288691"/>
            <a:ext cx="10364451" cy="484329"/>
          </a:xfrm>
        </p:spPr>
        <p:txBody>
          <a:bodyPr>
            <a:noAutofit/>
          </a:bodyPr>
          <a:lstStyle/>
          <a:p>
            <a:r>
              <a:rPr lang="tr-TR" sz="1800" b="1" dirty="0" smtClean="0"/>
              <a:t/>
            </a:r>
            <a:br>
              <a:rPr lang="tr-TR" sz="1800" b="1" dirty="0" smtClean="0"/>
            </a:br>
            <a:r>
              <a:rPr lang="tr-TR" sz="1800" b="1" dirty="0"/>
              <a:t>İKİNCİ BÖLÜM</a:t>
            </a:r>
            <a:br>
              <a:rPr lang="tr-TR" sz="1800" b="1" dirty="0"/>
            </a:br>
            <a:r>
              <a:rPr lang="tr-TR" sz="1800" b="1" dirty="0"/>
              <a:t>Genel İlkeler</a:t>
            </a:r>
            <a:br>
              <a:rPr lang="tr-TR" sz="1800" b="1" dirty="0"/>
            </a:br>
            <a:r>
              <a:rPr lang="tr-TR" sz="1800" dirty="0"/>
              <a:t/>
            </a:r>
            <a:br>
              <a:rPr lang="tr-TR" sz="1800" dirty="0"/>
            </a:br>
            <a:endParaRPr lang="tr-TR" sz="1800" b="1" dirty="0"/>
          </a:p>
        </p:txBody>
      </p:sp>
      <p:sp>
        <p:nvSpPr>
          <p:cNvPr id="5" name="İçerik Yer Tutucusu 4"/>
          <p:cNvSpPr>
            <a:spLocks noGrp="1"/>
          </p:cNvSpPr>
          <p:nvPr>
            <p:ph sz="quarter" idx="13"/>
          </p:nvPr>
        </p:nvSpPr>
        <p:spPr>
          <a:xfrm>
            <a:off x="913774" y="773019"/>
            <a:ext cx="10363826" cy="5355219"/>
          </a:xfrm>
        </p:spPr>
        <p:txBody>
          <a:bodyPr>
            <a:noAutofit/>
          </a:bodyPr>
          <a:lstStyle/>
          <a:p>
            <a:pPr>
              <a:spcBef>
                <a:spcPts val="0"/>
              </a:spcBef>
            </a:pPr>
            <a:r>
              <a:rPr lang="tr-TR" sz="1100" b="1" cap="none" dirty="0"/>
              <a:t>Başvuru ve değerlendirme</a:t>
            </a:r>
          </a:p>
          <a:p>
            <a:pPr>
              <a:spcBef>
                <a:spcPts val="0"/>
              </a:spcBef>
            </a:pPr>
            <a:r>
              <a:rPr lang="tr-TR" sz="1100" b="1" cap="none" dirty="0"/>
              <a:t>MADDE 7 </a:t>
            </a:r>
            <a:r>
              <a:rPr lang="tr-TR" sz="1100" cap="none" dirty="0"/>
              <a:t>– (1) Diploma programları arasında yatay geçiş başvuruları, sadece ilan edilen süre içerisinde yapılır.</a:t>
            </a:r>
          </a:p>
          <a:p>
            <a:pPr>
              <a:spcBef>
                <a:spcPts val="0"/>
              </a:spcBef>
            </a:pPr>
            <a:r>
              <a:rPr lang="tr-TR" sz="1100" cap="none" dirty="0"/>
              <a:t>(2) (Değişik:RG-21/12/2019-30985) Bu Yönetmelikteki şartlara ilave olarak yatay geçiş başvurularının değerlendirilmesinde üniversite senatolarınca ayrıca kullanılacak kriterler belirlenebilir.</a:t>
            </a:r>
          </a:p>
          <a:p>
            <a:pPr>
              <a:spcBef>
                <a:spcPts val="0"/>
              </a:spcBef>
            </a:pPr>
            <a:r>
              <a:rPr lang="tr-TR" sz="1100" cap="none" dirty="0"/>
              <a:t>(3) Başvurularla ilgili ön değerlendirmeyi, senatonun belirlemiş olduğu ilkeler çerçevesinde, ilgili yönetim kurulları tarafından oluşturulan komisyonlar yapar. Başvurular, adayların genel not ortalaması, farklı puan türlerindeki programlara geçiş için merkezi yerleştirme puanı ve eğer varsa geçmek istediği programın ortak derslerindeki başarısı dikkate alınarak, üniversite senatosu tarafından belirlenmiş olan kriterlere göre değerlendirilir ve ayrılan kontenjana göre geçiş sağlanır.  </a:t>
            </a:r>
          </a:p>
          <a:p>
            <a:pPr>
              <a:spcBef>
                <a:spcPts val="0"/>
              </a:spcBef>
            </a:pPr>
            <a:r>
              <a:rPr lang="tr-TR" sz="1100" cap="none" dirty="0"/>
              <a:t>(4) Diploma programına yatay geçiş yerleştirme işlemleri yükseköğretim kurumlarının ilgili yönetim kurulu kararı üzerine yapılır. </a:t>
            </a:r>
          </a:p>
          <a:p>
            <a:pPr>
              <a:spcBef>
                <a:spcPts val="0"/>
              </a:spcBef>
            </a:pPr>
            <a:r>
              <a:rPr lang="tr-TR" sz="1100" cap="none" dirty="0"/>
              <a:t>(5) Kayıt dondurmuş olmak, yatay geçiş hakkından yararlanmak için engel teşkil etmez. </a:t>
            </a:r>
          </a:p>
          <a:p>
            <a:pPr>
              <a:spcBef>
                <a:spcPts val="0"/>
              </a:spcBef>
            </a:pPr>
            <a:r>
              <a:rPr lang="tr-TR" sz="1100" cap="none" dirty="0"/>
              <a:t>(6) (Değişik:RG-21/12/2019-30985) Dörtlü veya yüzlü sisteme göre elde edilen başarı notlarının birbirine dönüştürülmesinde, Yükseköğretim Yürütme Kurulu tarafından belirlenen dönüştürme tabloları kullanılır.</a:t>
            </a:r>
          </a:p>
          <a:p>
            <a:pPr>
              <a:spcBef>
                <a:spcPts val="0"/>
              </a:spcBef>
            </a:pPr>
            <a:r>
              <a:rPr lang="tr-TR" sz="1100" b="1" cap="none" dirty="0"/>
              <a:t>Sonuçların ilanı ve intibak programı</a:t>
            </a:r>
          </a:p>
          <a:p>
            <a:pPr>
              <a:spcBef>
                <a:spcPts val="0"/>
              </a:spcBef>
            </a:pPr>
            <a:r>
              <a:rPr lang="tr-TR" sz="1100" b="1" cap="none" dirty="0"/>
              <a:t>MADDE 8 </a:t>
            </a:r>
            <a:r>
              <a:rPr lang="tr-TR" sz="1100" cap="none" dirty="0"/>
              <a:t>– (1) Her bir diploma programına yatay geçiş için başvuran adayların değerlendirme sonuçları, ilgili yükseköğretim kurumunun internet sayfasında duyurulur. Yatay geçiş hakkı kazananlara kendileri hakkındaki karar yazılı olarak tebliğ edilir. </a:t>
            </a:r>
          </a:p>
          <a:p>
            <a:pPr>
              <a:spcBef>
                <a:spcPts val="0"/>
              </a:spcBef>
            </a:pPr>
            <a:r>
              <a:rPr lang="tr-TR" sz="1100" cap="none" dirty="0"/>
              <a:t>(2) Başarı şartını taşıyan yeterli sayıda adayın olması halinde kontenjan sayısı kadar yedek aday ilan edilir.  Belirlenen süre içinde asıl adaylardan başvuru yapılmaması halinde sırayla yedekler çağrılır.</a:t>
            </a:r>
          </a:p>
          <a:p>
            <a:pPr>
              <a:spcBef>
                <a:spcPts val="0"/>
              </a:spcBef>
            </a:pPr>
            <a:r>
              <a:rPr lang="tr-TR" sz="1100" cap="none" dirty="0"/>
              <a:t>(3) İlgili komisyonlar öğrencinin daha önceki dönemlerde aldığı dersler ile yatay geçiş yaptığı programın derslerini dikkate alarak, senatonun belirlediği esaslara göre öğrencinin hangi yarıyıla veya sınıfa intibak ettirileceğini tespit eder, varsa öğrencinin alması gereken ilave derslerden oluşan bir intibak programı ile muaf tutulması gereken dersleri belirler. </a:t>
            </a:r>
          </a:p>
          <a:p>
            <a:pPr>
              <a:spcBef>
                <a:spcPts val="0"/>
              </a:spcBef>
            </a:pPr>
            <a:r>
              <a:rPr lang="tr-TR" sz="1100" cap="none" dirty="0"/>
              <a:t>(4) Bu Yönetmelik kapsamında geçiş yapan öğrencilerin yeni durumları, kayıt işlemi tamamlanıp, geçiş ve intibak işlemleri kesinleştikten sonra en geç 15 gün içinde Öğrenci İşleri Daire Başkanlığı tarafından yükseköğretim öğrenci </a:t>
            </a:r>
            <a:r>
              <a:rPr lang="tr-TR" sz="1100" cap="none" dirty="0" err="1"/>
              <a:t>veritabanına</a:t>
            </a:r>
            <a:r>
              <a:rPr lang="tr-TR" sz="1100" cap="none" dirty="0"/>
              <a:t> (YÖKSİS) işlenir. (Ek cümleler:RG-21/12/2019-30985) İlgili yılda/dönemde yatay geçiş başvurusu kabul edilerek kayıt yaptıran ancak eğitim-öğretim dönemi başlamadan önce yatay geçiş hakkından vazgeçen öğrencilerin yatay geçiş işlemleri iptal edilir. Bu öğrenciler yatay geçiş yapmış öğrenci kabul edilmez ve yatay geçiş başvurusu yaptıkları yükseköğretim kurumuna geri dönerler. Bu öğrenciler yatay geçiş kaydını iptal ettirdikleri yıl/dönemde başka bir yükseköğretim kurumuna yatay geçiş hakkı elde etmeleri durumunda yatay geçiş yapabilirler. Bu durumdaki öğrenciler de bu madde hükümlerine göre yükseköğretim öğrenci veri tabanına (YÖKSİS) işlenir.</a:t>
            </a:r>
          </a:p>
          <a:p>
            <a:pPr>
              <a:lnSpc>
                <a:spcPct val="100000"/>
              </a:lnSpc>
              <a:spcBef>
                <a:spcPts val="0"/>
              </a:spcBef>
            </a:pPr>
            <a:endParaRPr lang="tr-TR" sz="12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8441651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000"/>
                            </p:stCondLst>
                            <p:childTnLst>
                              <p:par>
                                <p:cTn id="56" presetID="2" presetClass="entr" presetSubtype="4" fill="hold" grpId="0" nodeType="after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 calcmode="lin" valueType="num">
                                      <p:cBhvr additive="base">
                                        <p:cTn id="5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60" fill="hold">
                            <p:stCondLst>
                              <p:cond delay="1500"/>
                            </p:stCondLst>
                            <p:childTnLst>
                              <p:par>
                                <p:cTn id="61" presetID="2" presetClass="entr" presetSubtype="4" fill="hold" grpId="0" nodeType="after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additive="base">
                                        <p:cTn id="6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2000"/>
                            </p:stCondLst>
                            <p:childTnLst>
                              <p:par>
                                <p:cTn id="66" presetID="2" presetClass="entr" presetSubtype="4" fill="hold" grpId="0" nodeType="after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 calcmode="lin" valueType="num">
                                      <p:cBhvr additive="base">
                                        <p:cTn id="6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ÜÇÜNCÜ BÖLÜM</a:t>
            </a:r>
            <a:br>
              <a:rPr lang="tr-TR" sz="1800" b="1" dirty="0"/>
            </a:br>
            <a:r>
              <a:rPr lang="tr-TR" sz="1800" b="1" dirty="0"/>
              <a:t>Kurum İçi Programlar Arası Yatay </a:t>
            </a:r>
            <a:r>
              <a:rPr lang="tr-TR" sz="1800" b="1" dirty="0" smtClean="0"/>
              <a:t>Geçiş</a:t>
            </a:r>
            <a:r>
              <a:rPr lang="tr-TR" sz="1800" b="1" dirty="0"/>
              <a:t/>
            </a:r>
            <a:br>
              <a:rPr lang="tr-TR" sz="1800" b="1" dirty="0"/>
            </a:br>
            <a:r>
              <a:rPr lang="tr-TR" sz="1800" dirty="0"/>
              <a:t/>
            </a:r>
            <a:br>
              <a:rPr lang="tr-TR" sz="1800" dirty="0"/>
            </a:br>
            <a:endParaRPr lang="tr-TR" sz="1800" b="1" dirty="0"/>
          </a:p>
        </p:txBody>
      </p:sp>
      <p:sp>
        <p:nvSpPr>
          <p:cNvPr id="5" name="İçerik Yer Tutucusu 4"/>
          <p:cNvSpPr>
            <a:spLocks noGrp="1"/>
          </p:cNvSpPr>
          <p:nvPr>
            <p:ph sz="quarter" idx="13"/>
          </p:nvPr>
        </p:nvSpPr>
        <p:spPr>
          <a:xfrm>
            <a:off x="913774" y="1025718"/>
            <a:ext cx="10363826" cy="5216056"/>
          </a:xfrm>
        </p:spPr>
        <p:txBody>
          <a:bodyPr>
            <a:noAutofit/>
          </a:bodyPr>
          <a:lstStyle/>
          <a:p>
            <a:pPr>
              <a:spcBef>
                <a:spcPts val="0"/>
              </a:spcBef>
            </a:pPr>
            <a:r>
              <a:rPr lang="tr-TR" sz="1200" b="1" cap="none" dirty="0"/>
              <a:t>Kurum içi yatay geçiş kontenjanları ve taban puan şartı</a:t>
            </a:r>
          </a:p>
          <a:p>
            <a:pPr>
              <a:spcBef>
                <a:spcPts val="0"/>
              </a:spcBef>
            </a:pPr>
            <a:r>
              <a:rPr lang="tr-TR" sz="1200" b="1" cap="none" dirty="0"/>
              <a:t>MADDE 9 </a:t>
            </a:r>
            <a:r>
              <a:rPr lang="tr-TR" sz="1200" cap="none" dirty="0"/>
              <a:t>– (1) Bir fakülte, yüksekokul, konservatuvar veya meslek yüksekokulunun kendi bünyesindeki veya aynı üniversite içinde yer alan diğer fakülte, yüksekokul, konservatuvar veya meslek yüksekokulunun bünyesindeki eşdeğer düzeyde diploma programlarına ilgili yönetim kurulu tarafından belirlenen kontenjanlar dahilinde yatay geçiş yapılabilir. </a:t>
            </a:r>
            <a:endParaRPr lang="tr-TR" sz="1200" cap="none" dirty="0" smtClean="0"/>
          </a:p>
          <a:p>
            <a:pPr marL="0" indent="0">
              <a:spcBef>
                <a:spcPts val="0"/>
              </a:spcBef>
              <a:buNone/>
            </a:pPr>
            <a:r>
              <a:rPr lang="tr-TR" sz="1200" cap="none" dirty="0"/>
              <a:t>	</a:t>
            </a:r>
            <a:r>
              <a:rPr lang="tr-TR" sz="1200" cap="none" dirty="0" smtClean="0">
                <a:solidFill>
                  <a:srgbClr val="FF0000"/>
                </a:solidFill>
              </a:rPr>
              <a:t>Not : Eşdeğer düzeyde geçiş yapabilmesi için öğrencinin en az 3.00 genel not ortalamasının olması gerekiyor.</a:t>
            </a:r>
            <a:endParaRPr lang="tr-TR" sz="1200" cap="none" dirty="0">
              <a:solidFill>
                <a:srgbClr val="FF0000"/>
              </a:solidFill>
            </a:endParaRPr>
          </a:p>
          <a:p>
            <a:pPr>
              <a:spcBef>
                <a:spcPts val="0"/>
              </a:spcBef>
            </a:pPr>
            <a:r>
              <a:rPr lang="tr-TR" sz="1200" cap="none" dirty="0"/>
              <a:t>(2) (Değişik:RG-18/3/2016-29657) Hangi dönemlerde ve hangi diploma programları için kurum içi yatay geçiş kontenjanı belirleneceği, her bir diploma programı için ikinci yarıyıldan başlamak ve beşinci yarıyıl dahil olmak üzere, kontenjan ilan edilen her yıl için ÖSYM Kılavuzunda öngörülen öğrenci kontenjanının yıllık yüzde on beşini geçmeyecek biçimde dönemlere bölünerek ilgili yönetim kurulları tarafından karara bağlanır. Vakıf üniversitelerinin bir programında burslu kontenjan dahilinde öğrenim görmekte olan öğrenciler yatay geçiş yaptıklarında burslarının devamı hususundaki esasları belirleme yetkisi üniversite senatolarına aittir. Ortak programdan sonra diploma programına geçiş uygulaması olan yükseköğretim kurumlarının kurum içi geçiş kontenjanı belirlenmesinde, bu diploma programları için senato tarafından belirlenmiş olan kontenjanlar esas alınır. </a:t>
            </a:r>
          </a:p>
          <a:p>
            <a:pPr>
              <a:spcBef>
                <a:spcPts val="0"/>
              </a:spcBef>
            </a:pPr>
            <a:r>
              <a:rPr lang="tr-TR" sz="1200" cap="none" dirty="0"/>
              <a:t>(3) (Değişik:RG-21/12/2019-30985) Kurum içi yatay geçiş kontenjanları, ilgili diploma programının son dört yıla ait taban puanları ile yurt içindeki diğer üniversitelerin diploma programlarının en düşük taban puanı, varsa kurum içi yatay geçiş için senato tarafından öngörülen ilave şartlarla birlikte, son başvurunun kabul edileceği günden en az 15 gün öncesinde kurumun internet sayfasında ilan edilir. ÖSYM sınavı ile yerleşen öğrencilerin kurum içi yatay geçiş işlemlerinde ÖSYM sınav sonuçları dikkate alınır, başkaca ulusal veya uluslararası diploma notu veya sınav sonuçları yerleştirmeye esas alınmaz.</a:t>
            </a:r>
          </a:p>
          <a:p>
            <a:pPr>
              <a:spcBef>
                <a:spcPts val="0"/>
              </a:spcBef>
            </a:pPr>
            <a:r>
              <a:rPr lang="tr-TR" sz="1200" cap="none" dirty="0"/>
              <a:t>(4) Programların kurum içi kontenjanları aynı fakülte, yüksekokul, konservatuvar veya meslek yüksekokulu bünyesinde yer alan diploma programları ile diğer fakülte, yüksekokul, konservatuvar veya meslek yüksekokulu bünyesindeki diploma programları için ayrı ayrı belirlenebilir.</a:t>
            </a:r>
          </a:p>
          <a:p>
            <a:pPr>
              <a:spcBef>
                <a:spcPts val="0"/>
              </a:spcBef>
            </a:pPr>
            <a:r>
              <a:rPr lang="tr-TR" sz="1200" cap="none" dirty="0"/>
              <a:t>(5) Üniversite bünyesindeki aynı düzeyde (Mülga ibare:RG-12/4/2019-30743)(…) öğrenci kabul eden diploma programları arasında yatay geçiş başvurusu yapılabilmesi için, öğrencinin merkezi sınava girdiği yıl itibarıyla geçmek istediği diploma programı için geçerli olan puan türünde aldığı merkezi yerleştirme puanının, geçmek istediği diploma programına eşdeğer yurt içindeki diğer üniversitelerin diploma programlarının en düşük taban puanından az olmaması şartı aranır.</a:t>
            </a:r>
          </a:p>
          <a:p>
            <a:pPr>
              <a:spcBef>
                <a:spcPts val="0"/>
              </a:spcBef>
            </a:pPr>
            <a:r>
              <a:rPr lang="tr-TR" sz="1200" cap="none" dirty="0"/>
              <a:t> (6) Yetenek sınavı ile öğrenci alan diploma programlarına kurum içi yatay geçişlerde diğer şartların yanı sıra yetenek sınavında da başarılı olma şartı aranır. </a:t>
            </a:r>
          </a:p>
          <a:p>
            <a:pPr marL="0" indent="0">
              <a:lnSpc>
                <a:spcPct val="100000"/>
              </a:lnSpc>
              <a:spcBef>
                <a:spcPts val="0"/>
              </a:spcBef>
              <a:buNone/>
            </a:pPr>
            <a:endParaRPr lang="tr-TR" sz="12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7362934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227144"/>
            <a:ext cx="10364451" cy="484329"/>
          </a:xfrm>
        </p:spPr>
        <p:txBody>
          <a:bodyPr>
            <a:noAutofit/>
          </a:bodyPr>
          <a:lstStyle/>
          <a:p>
            <a:r>
              <a:rPr lang="tr-TR" sz="1800" b="1" dirty="0" smtClean="0"/>
              <a:t/>
            </a:r>
            <a:br>
              <a:rPr lang="tr-TR" sz="1800" b="1" dirty="0" smtClean="0"/>
            </a:br>
            <a:r>
              <a:rPr lang="tr-TR" sz="1800" b="1" dirty="0"/>
              <a:t>DÖRDÜNCÜ BÖLÜM</a:t>
            </a:r>
            <a:br>
              <a:rPr lang="tr-TR" sz="1800" b="1" dirty="0"/>
            </a:br>
            <a:r>
              <a:rPr lang="tr-TR" sz="1800" b="1" dirty="0"/>
              <a:t>Kurumlar Arası Yatay Geçiş</a:t>
            </a:r>
            <a:br>
              <a:rPr lang="tr-TR" sz="1800" b="1" dirty="0"/>
            </a:br>
            <a:endParaRPr lang="tr-TR" sz="1800" b="1" dirty="0"/>
          </a:p>
        </p:txBody>
      </p:sp>
      <p:sp>
        <p:nvSpPr>
          <p:cNvPr id="5" name="İçerik Yer Tutucusu 4"/>
          <p:cNvSpPr>
            <a:spLocks noGrp="1"/>
          </p:cNvSpPr>
          <p:nvPr>
            <p:ph sz="quarter" idx="13"/>
          </p:nvPr>
        </p:nvSpPr>
        <p:spPr>
          <a:xfrm>
            <a:off x="913774" y="711473"/>
            <a:ext cx="10363826" cy="5593911"/>
          </a:xfrm>
        </p:spPr>
        <p:txBody>
          <a:bodyPr>
            <a:normAutofit/>
          </a:bodyPr>
          <a:lstStyle/>
          <a:p>
            <a:r>
              <a:rPr lang="tr-TR" sz="1200" b="1" cap="none" dirty="0"/>
              <a:t>Kurumlar arası yatay geçiş</a:t>
            </a:r>
          </a:p>
          <a:p>
            <a:r>
              <a:rPr lang="tr-TR" sz="1200" b="1" cap="none" dirty="0"/>
              <a:t>MADDE 11 </a:t>
            </a:r>
            <a:r>
              <a:rPr lang="tr-TR" sz="1200" cap="none" dirty="0"/>
              <a:t>– (1) Kurumlar arası yatay geçiş yükseköğretim kurumlarının aynı düzeydeki eşdeğer diploma programları arasında ve Yükseköğretim Kurulu tarafından yayınlanan kontenjanlar çerçevesinde yapılır. </a:t>
            </a:r>
          </a:p>
          <a:p>
            <a:r>
              <a:rPr lang="tr-TR" sz="1200" cap="none" dirty="0"/>
              <a:t>(2) Kurumlar arası yatay geçiş için öğrencinin, kayıtlı olduğu programda bitirmiş olduğu dönemlere ait genel not ortalamasının en az 100 üzerinden 60 olması şarttır. </a:t>
            </a:r>
          </a:p>
          <a:p>
            <a:r>
              <a:rPr lang="tr-TR" sz="1200" cap="none" dirty="0"/>
              <a:t>(3) İkinci fıkradaki başarı şartını sağlayamayan ancak merkezi yerleştirme puanı geçiş yapmak istediği diploma programının taban puanına eşit veya yüksek olan adaylar yatay geçiş başvurusu yapabilir. (Mülga son cümle:RG-21/9/2013-28772) (…)</a:t>
            </a:r>
          </a:p>
          <a:p>
            <a:r>
              <a:rPr lang="tr-TR" sz="1200" cap="none" dirty="0"/>
              <a:t>(4) Yükseköğretim kurumlarının belirlenen yatay geçiş kontenjanları ile başvuru ve değerlendirme takvimi, Yükseköğretim Kurulu internet sayfasında ilan edilir. </a:t>
            </a:r>
          </a:p>
          <a:p>
            <a:r>
              <a:rPr lang="tr-TR" sz="1200" cap="none" dirty="0"/>
              <a:t>(5) </a:t>
            </a:r>
            <a:r>
              <a:rPr lang="tr-TR" sz="1200" cap="none" dirty="0" err="1"/>
              <a:t>Önlisans</a:t>
            </a:r>
            <a:r>
              <a:rPr lang="tr-TR" sz="1200" cap="none" dirty="0"/>
              <a:t> derecesi verilen diploma programlarında yatay geçiş kontenjanları ile başvuru ve değerlendirme takvimi ikinci yarıyıl için Ocak ayı, üçüncü yarıyıl için ise Temmuz ayı içinde ilan edilir. </a:t>
            </a:r>
          </a:p>
          <a:p>
            <a:r>
              <a:rPr lang="tr-TR" sz="1200" cap="none" dirty="0"/>
              <a:t>(6) Lisans derecesi verilen diploma programlarında; dört yıllık eğitim verenlerde ikinci ve üçüncü sınıfları için, beş yıllık eğitim verenlerde ikinci, üçüncü ve dördüncü sınıflar için, altı yıllık eğitim verenlerde ikinci, üçüncü, dördüncü ve beşinci sınıflar için yatay geçiş kontenjanları ile başvuru ve değerlendirme takvimi Temmuz ayı içinde ilan edilir.</a:t>
            </a:r>
          </a:p>
          <a:p>
            <a:r>
              <a:rPr lang="tr-TR" sz="1200" cap="none" dirty="0"/>
              <a:t>(7) Her yıl düzenli olarak ikinci, üçüncü, dördüncü ve beşinci sınıflar için, ÖSYM giriş genel kontenjanı 50 ve 50’den az olan diploma programlarda iki, 51 ve 100 arası olan programlarda üç, 101 ve üzerinde olan diploma programlarda ise dört </a:t>
            </a:r>
            <a:r>
              <a:rPr lang="tr-TR" sz="1200" cap="none" dirty="0" err="1"/>
              <a:t>kurumlararası</a:t>
            </a:r>
            <a:r>
              <a:rPr lang="tr-TR" sz="1200" cap="none" dirty="0"/>
              <a:t> yatay geçiş kontenjanı Yükseköğretim Kurulu tarafından belirlenir. Ancak fakülte, yüksekokul veya meslek yüksekokullarının ilgili kurulları, geçişin yapılacağı diploma programının giriş yılındaki kontenjanı ile yatay geçiş kontenjanı belirlenen yarıyıla kadar, programdan ilişiği kesilen veya ayrılan öğrenci sayıları ile bu yarıyıl içinde yatay geçiş yoluyla gelmiş olan öğrenci sayıları arasındaki farkı aşmayacak biçimde ilave kontenjan belirleyebilirler. İlave kontenjan belirlenmesi halinde bu kontenjanlar en geç Haziran ayının otuzuncu günü mesai saati bitimine kadar Yükseköğretim Kuruluna bildirilir. </a:t>
            </a:r>
            <a:r>
              <a:rPr lang="tr-TR" sz="1200" cap="none" dirty="0" err="1"/>
              <a:t>Önlisans</a:t>
            </a:r>
            <a:r>
              <a:rPr lang="tr-TR" sz="1200" cap="none" dirty="0"/>
              <a:t> diploma programları için ikinci yarıyılda açılması istenen ilave yatay geçiş kontenjanları ise ilgili kurul tarafından belirlenerek, en geç Aralık ayının otuz birinci günü mesai saati bitimine kadar Yükseköğretim Kuruluna bildirilir</a:t>
            </a:r>
            <a:r>
              <a:rPr lang="tr-TR" sz="1200" cap="none" dirty="0" smtClean="0"/>
              <a:t>.</a:t>
            </a:r>
            <a:endParaRPr lang="tr-TR" sz="1200"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5954727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1869</TotalTime>
  <Words>5321</Words>
  <Application>Microsoft Office PowerPoint</Application>
  <PresentationFormat>Geniş ekran</PresentationFormat>
  <Paragraphs>228</Paragraphs>
  <Slides>22</Slides>
  <Notes>20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Cambria</vt:lpstr>
      <vt:lpstr>Tw Cen MT</vt:lpstr>
      <vt:lpstr>Damla</vt:lpstr>
      <vt:lpstr>PowerPoint Sunusu</vt:lpstr>
      <vt:lpstr>PowerPoint Sunusu</vt:lpstr>
      <vt:lpstr> BİRİNCİ BÖLÜM Amaç, Kapsam, Dayanak ve Tanımlar </vt:lpstr>
      <vt:lpstr> BİRİNCİ BÖLÜM Amaç, Kapsam, Dayanak ve Tanımlar </vt:lpstr>
      <vt:lpstr> BİRİNCİ BÖLÜM Amaç, Kapsam, Dayanak ve Tanımlar </vt:lpstr>
      <vt:lpstr> İKİNCİ BÖLÜM Genel İlkeler  </vt:lpstr>
      <vt:lpstr> İKİNCİ BÖLÜM Genel İlkeler  </vt:lpstr>
      <vt:lpstr> ÜÇÜNCÜ BÖLÜM Kurum İçi Programlar Arası Yatay Geçiş  </vt:lpstr>
      <vt:lpstr> DÖRDÜNCÜ BÖLÜM Kurumlar Arası Yatay Geçiş </vt:lpstr>
      <vt:lpstr> DÖRDÜNCÜ BÖLÜM Kurumlar Arası Yatay Geçiş </vt:lpstr>
      <vt:lpstr> DÖRDÜNCÜ BÖLÜM Kurumlar Arası Yatay Geçiş </vt:lpstr>
      <vt:lpstr> DÖRDÜNCÜ BÖLÜM Kurumlar Arası Yatay Geçiş </vt:lpstr>
      <vt:lpstr> BEŞİNCİ BÖLÜM Çift Anadal, Yandal ve Kurumlar Arası Kredi Transferi </vt:lpstr>
      <vt:lpstr> BEŞİNCİ BÖLÜM Çift Anadal, Yandal ve Kurumlar Arası Kredi Transferi </vt:lpstr>
      <vt:lpstr> BEŞİNCİ BÖLÜM Çift Anadal, Yandal ve Kurumlar Arası Kredi Transferi </vt:lpstr>
      <vt:lpstr> BEŞİNCİ BÖLÜM Çift Anadal, Yandal ve Kurumlar Arası Kredi Transferi </vt:lpstr>
      <vt:lpstr> BEŞİNCİ BÖLÜM Çift Anadal, Yandal ve Kurumlar Arası Kredi Transferi </vt:lpstr>
      <vt:lpstr> BEŞİNCİ BÖLÜM Çift Anadal, Yandal ve Kurumlar Arası Kredi Transferi </vt:lpstr>
      <vt:lpstr> ALTINCI BÖLÜM Özel Durumlar </vt:lpstr>
      <vt:lpstr> YEDİNCİ BÖLÜM Çeşitli ve Son Hükümler </vt:lpstr>
      <vt:lpstr> YEDİNCİ BÖLÜM Çeşitli ve Son Hükümler </vt:lpstr>
      <vt:lpstr>BENİ DİNLEDİĞİNİZ İÇİN TEŞEKKÜR EDERİM.</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GÜMÜŞHANE ÜNİVERSİTESİ 2019-2020 eğitim-öğretim yılı YÜKSEKÖĞRETİM KURUMLARININ YENİ BÖLÜM/PROGRAM/LİSANSÜSTÜ PROGRAM AÇMA PLANLAMALARINA İLİŞKİN BİLGİLER</dc:title>
  <dc:creator>niyazikaradeniz</dc:creator>
  <cp:lastModifiedBy>Niyazi KARADENIZ</cp:lastModifiedBy>
  <cp:revision>509</cp:revision>
  <cp:lastPrinted>2019-12-11T07:36:04Z</cp:lastPrinted>
  <dcterms:created xsi:type="dcterms:W3CDTF">2019-11-29T12:49:23Z</dcterms:created>
  <dcterms:modified xsi:type="dcterms:W3CDTF">2020-11-19T13:00:09Z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