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21"/>
  </p:notesMasterIdLst>
  <p:handoutMasterIdLst>
    <p:handoutMasterId r:id="rId22"/>
  </p:handoutMasterIdLst>
  <p:sldIdLst>
    <p:sldId id="367" r:id="rId2"/>
    <p:sldId id="378" r:id="rId3"/>
    <p:sldId id="379"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01" r:id="rId2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48" autoAdjust="0"/>
    <p:restoredTop sz="94614" autoAdjust="0"/>
  </p:normalViewPr>
  <p:slideViewPr>
    <p:cSldViewPr snapToGrid="0">
      <p:cViewPr varScale="1">
        <p:scale>
          <a:sx n="109" d="100"/>
          <a:sy n="109" d="100"/>
        </p:scale>
        <p:origin x="798" y="108"/>
      </p:cViewPr>
      <p:guideLst>
        <p:guide pos="3840"/>
        <p:guide orient="horz" pos="216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5" d="100"/>
          <a:sy n="85" d="100"/>
        </p:scale>
        <p:origin x="305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pPr rtl="0"/>
            <a:fld id="{B934A79D-B074-41E2-8427-51AD5DAC80A4}" type="datetime1">
              <a:rPr lang="tr-TR" smtClean="0"/>
              <a:t>19.11.2020</a:t>
            </a:fld>
            <a:endParaRPr lang="tr-TR" dirty="0"/>
          </a:p>
        </p:txBody>
      </p:sp>
      <p:sp>
        <p:nvSpPr>
          <p:cNvPr id="4" name="Alt Bilgi Yer Tutucusu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2840BD58-3BFF-4EAF-BB8B-AC67FE801E47}" type="slidenum">
              <a:rPr lang="tr-TR" smtClean="0"/>
              <a:t>‹#›</a:t>
            </a:fld>
            <a:endParaRPr lang="tr-TR" dirty="0"/>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tr-TR" noProof="0"/>
          </a:p>
        </p:txBody>
      </p:sp>
      <p:sp>
        <p:nvSpPr>
          <p:cNvPr id="3" name="Tarih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pPr rtl="0"/>
            <a:fld id="{FA0DAEC2-1803-4B25-BD60-2B947A11854E}" type="datetime1">
              <a:rPr lang="tr-TR" noProof="0" smtClean="0"/>
              <a:t>19.11.2020</a:t>
            </a:fld>
            <a:endParaRPr lang="tr-TR" noProof="0"/>
          </a:p>
        </p:txBody>
      </p:sp>
      <p:sp>
        <p:nvSpPr>
          <p:cNvPr id="4" name="Slayt Görüntüsü Yer Tutucus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tr-TR" noProof="0"/>
          </a:p>
        </p:txBody>
      </p:sp>
      <p:sp>
        <p:nvSpPr>
          <p:cNvPr id="5" name="Notlar Yer Tutucusu 4"/>
          <p:cNvSpPr>
            <a:spLocks noGrp="1"/>
          </p:cNvSpPr>
          <p:nvPr>
            <p:ph type="body" sz="quarter" idx="3"/>
          </p:nvPr>
        </p:nvSpPr>
        <p:spPr>
          <a:xfrm>
            <a:off x="679768" y="4777195"/>
            <a:ext cx="5438140" cy="3350240"/>
          </a:xfrm>
          <a:prstGeom prst="rect">
            <a:avLst/>
          </a:prstGeom>
        </p:spPr>
        <p:txBody>
          <a:bodyPr vert="horz" lIns="91440" tIns="45720" rIns="91440" bIns="45720"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6" name="Alt 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tr-TR" noProof="0"/>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68322CDD-9D6C-4F63-9EC2-648226624108}" type="slidenum">
              <a:rPr lang="tr-TR" noProof="0" smtClean="0"/>
              <a:t>‹#›</a:t>
            </a:fld>
            <a:endParaRPr lang="tr-TR" noProof="0"/>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2</a:t>
            </a:fld>
            <a:endParaRPr lang="tr-TR" noProof="0"/>
          </a:p>
        </p:txBody>
      </p:sp>
    </p:spTree>
    <p:extLst>
      <p:ext uri="{BB962C8B-B14F-4D97-AF65-F5344CB8AC3E}">
        <p14:creationId xmlns:p14="http://schemas.microsoft.com/office/powerpoint/2010/main" val="1730869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11</a:t>
            </a:fld>
            <a:endParaRPr lang="tr-TR" noProof="0"/>
          </a:p>
        </p:txBody>
      </p:sp>
    </p:spTree>
    <p:extLst>
      <p:ext uri="{BB962C8B-B14F-4D97-AF65-F5344CB8AC3E}">
        <p14:creationId xmlns:p14="http://schemas.microsoft.com/office/powerpoint/2010/main" val="670878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12</a:t>
            </a:fld>
            <a:endParaRPr lang="tr-TR" noProof="0"/>
          </a:p>
        </p:txBody>
      </p:sp>
    </p:spTree>
    <p:extLst>
      <p:ext uri="{BB962C8B-B14F-4D97-AF65-F5344CB8AC3E}">
        <p14:creationId xmlns:p14="http://schemas.microsoft.com/office/powerpoint/2010/main" val="3007525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13</a:t>
            </a:fld>
            <a:endParaRPr lang="tr-TR" noProof="0"/>
          </a:p>
        </p:txBody>
      </p:sp>
    </p:spTree>
    <p:extLst>
      <p:ext uri="{BB962C8B-B14F-4D97-AF65-F5344CB8AC3E}">
        <p14:creationId xmlns:p14="http://schemas.microsoft.com/office/powerpoint/2010/main" val="529792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14</a:t>
            </a:fld>
            <a:endParaRPr lang="tr-TR" noProof="0"/>
          </a:p>
        </p:txBody>
      </p:sp>
    </p:spTree>
    <p:extLst>
      <p:ext uri="{BB962C8B-B14F-4D97-AF65-F5344CB8AC3E}">
        <p14:creationId xmlns:p14="http://schemas.microsoft.com/office/powerpoint/2010/main" val="483106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15</a:t>
            </a:fld>
            <a:endParaRPr lang="tr-TR" noProof="0"/>
          </a:p>
        </p:txBody>
      </p:sp>
    </p:spTree>
    <p:extLst>
      <p:ext uri="{BB962C8B-B14F-4D97-AF65-F5344CB8AC3E}">
        <p14:creationId xmlns:p14="http://schemas.microsoft.com/office/powerpoint/2010/main" val="1932303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16</a:t>
            </a:fld>
            <a:endParaRPr lang="tr-TR" noProof="0"/>
          </a:p>
        </p:txBody>
      </p:sp>
    </p:spTree>
    <p:extLst>
      <p:ext uri="{BB962C8B-B14F-4D97-AF65-F5344CB8AC3E}">
        <p14:creationId xmlns:p14="http://schemas.microsoft.com/office/powerpoint/2010/main" val="676571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17</a:t>
            </a:fld>
            <a:endParaRPr lang="tr-TR" noProof="0"/>
          </a:p>
        </p:txBody>
      </p:sp>
    </p:spTree>
    <p:extLst>
      <p:ext uri="{BB962C8B-B14F-4D97-AF65-F5344CB8AC3E}">
        <p14:creationId xmlns:p14="http://schemas.microsoft.com/office/powerpoint/2010/main" val="26437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18</a:t>
            </a:fld>
            <a:endParaRPr lang="tr-TR" noProof="0"/>
          </a:p>
        </p:txBody>
      </p:sp>
    </p:spTree>
    <p:extLst>
      <p:ext uri="{BB962C8B-B14F-4D97-AF65-F5344CB8AC3E}">
        <p14:creationId xmlns:p14="http://schemas.microsoft.com/office/powerpoint/2010/main" val="190137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3</a:t>
            </a:fld>
            <a:endParaRPr lang="tr-TR" noProof="0"/>
          </a:p>
        </p:txBody>
      </p:sp>
    </p:spTree>
    <p:extLst>
      <p:ext uri="{BB962C8B-B14F-4D97-AF65-F5344CB8AC3E}">
        <p14:creationId xmlns:p14="http://schemas.microsoft.com/office/powerpoint/2010/main" val="169544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4</a:t>
            </a:fld>
            <a:endParaRPr lang="tr-TR" noProof="0"/>
          </a:p>
        </p:txBody>
      </p:sp>
    </p:spTree>
    <p:extLst>
      <p:ext uri="{BB962C8B-B14F-4D97-AF65-F5344CB8AC3E}">
        <p14:creationId xmlns:p14="http://schemas.microsoft.com/office/powerpoint/2010/main" val="1451116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5</a:t>
            </a:fld>
            <a:endParaRPr lang="tr-TR" noProof="0"/>
          </a:p>
        </p:txBody>
      </p:sp>
    </p:spTree>
    <p:extLst>
      <p:ext uri="{BB962C8B-B14F-4D97-AF65-F5344CB8AC3E}">
        <p14:creationId xmlns:p14="http://schemas.microsoft.com/office/powerpoint/2010/main" val="454044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6</a:t>
            </a:fld>
            <a:endParaRPr lang="tr-TR" noProof="0"/>
          </a:p>
        </p:txBody>
      </p:sp>
    </p:spTree>
    <p:extLst>
      <p:ext uri="{BB962C8B-B14F-4D97-AF65-F5344CB8AC3E}">
        <p14:creationId xmlns:p14="http://schemas.microsoft.com/office/powerpoint/2010/main" val="2345285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7</a:t>
            </a:fld>
            <a:endParaRPr lang="tr-TR" noProof="0"/>
          </a:p>
        </p:txBody>
      </p:sp>
    </p:spTree>
    <p:extLst>
      <p:ext uri="{BB962C8B-B14F-4D97-AF65-F5344CB8AC3E}">
        <p14:creationId xmlns:p14="http://schemas.microsoft.com/office/powerpoint/2010/main" val="4159787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8</a:t>
            </a:fld>
            <a:endParaRPr lang="tr-TR" noProof="0"/>
          </a:p>
        </p:txBody>
      </p:sp>
    </p:spTree>
    <p:extLst>
      <p:ext uri="{BB962C8B-B14F-4D97-AF65-F5344CB8AC3E}">
        <p14:creationId xmlns:p14="http://schemas.microsoft.com/office/powerpoint/2010/main" val="3914429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9</a:t>
            </a:fld>
            <a:endParaRPr lang="tr-TR" noProof="0"/>
          </a:p>
        </p:txBody>
      </p:sp>
    </p:spTree>
    <p:extLst>
      <p:ext uri="{BB962C8B-B14F-4D97-AF65-F5344CB8AC3E}">
        <p14:creationId xmlns:p14="http://schemas.microsoft.com/office/powerpoint/2010/main" val="1291404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8322CDD-9D6C-4F63-9EC2-648226624108}" type="slidenum">
              <a:rPr lang="tr-TR" noProof="0" smtClean="0"/>
              <a:t>10</a:t>
            </a:fld>
            <a:endParaRPr lang="tr-TR" noProof="0"/>
          </a:p>
        </p:txBody>
      </p:sp>
    </p:spTree>
    <p:extLst>
      <p:ext uri="{BB962C8B-B14F-4D97-AF65-F5344CB8AC3E}">
        <p14:creationId xmlns:p14="http://schemas.microsoft.com/office/powerpoint/2010/main" val="4160175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8" name="Dikdörtgen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Tree>
    <p:extLst>
      <p:ext uri="{BB962C8B-B14F-4D97-AF65-F5344CB8AC3E}">
        <p14:creationId xmlns:p14="http://schemas.microsoft.com/office/powerpoint/2010/main" val="236032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rtl="0"/>
            <a:fld id="{E5C3D9BF-238D-4D60-9817-065B299944A6}" type="datetime1">
              <a:rPr lang="tr-TR" noProof="0" smtClean="0"/>
              <a:t>19.11.2020</a:t>
            </a:fld>
            <a:endParaRPr lang="tr-TR" noProof="0" dirty="0"/>
          </a:p>
        </p:txBody>
      </p:sp>
      <p:sp>
        <p:nvSpPr>
          <p:cNvPr id="6" name="Footer Placeholder 5"/>
          <p:cNvSpPr>
            <a:spLocks noGrp="1"/>
          </p:cNvSpPr>
          <p:nvPr>
            <p:ph type="ftr" sz="quarter" idx="11"/>
          </p:nvPr>
        </p:nvSpPr>
        <p:spPr/>
        <p:txBody>
          <a:bodyPr/>
          <a:lstStyle/>
          <a:p>
            <a:pPr rtl="0"/>
            <a:r>
              <a:rPr lang="tr-TR" noProof="0" smtClean="0"/>
              <a:t>Alt bilgi ekleme</a:t>
            </a:r>
            <a:endParaRPr lang="tr-TR" noProof="0" dirty="0"/>
          </a:p>
        </p:txBody>
      </p:sp>
      <p:sp>
        <p:nvSpPr>
          <p:cNvPr id="7" name="Slide Number Placeholder 6"/>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107335042"/>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rtl="0"/>
            <a:fld id="{E5C3D9BF-238D-4D60-9817-065B299944A6}" type="datetime1">
              <a:rPr lang="tr-TR" noProof="0" smtClean="0"/>
              <a:t>19.11.2020</a:t>
            </a:fld>
            <a:endParaRPr lang="tr-TR" noProof="0" dirty="0"/>
          </a:p>
        </p:txBody>
      </p:sp>
      <p:sp>
        <p:nvSpPr>
          <p:cNvPr id="6" name="Footer Placeholder 5"/>
          <p:cNvSpPr>
            <a:spLocks noGrp="1"/>
          </p:cNvSpPr>
          <p:nvPr>
            <p:ph type="ftr" sz="quarter" idx="11"/>
          </p:nvPr>
        </p:nvSpPr>
        <p:spPr/>
        <p:txBody>
          <a:bodyPr/>
          <a:lstStyle/>
          <a:p>
            <a:pPr rtl="0"/>
            <a:r>
              <a:rPr lang="tr-TR" noProof="0" smtClean="0"/>
              <a:t>Alt bilgi ekleme</a:t>
            </a:r>
            <a:endParaRPr lang="tr-TR" noProof="0" dirty="0"/>
          </a:p>
        </p:txBody>
      </p:sp>
      <p:sp>
        <p:nvSpPr>
          <p:cNvPr id="7" name="Slide Number Placeholder 6"/>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3119166973"/>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rtl="0"/>
            <a:fld id="{E5C3D9BF-238D-4D60-9817-065B299944A6}" type="datetime1">
              <a:rPr lang="tr-TR" noProof="0" smtClean="0"/>
              <a:t>19.11.2020</a:t>
            </a:fld>
            <a:endParaRPr lang="tr-TR" noProof="0" dirty="0"/>
          </a:p>
        </p:txBody>
      </p:sp>
      <p:sp>
        <p:nvSpPr>
          <p:cNvPr id="6" name="Footer Placeholder 5"/>
          <p:cNvSpPr>
            <a:spLocks noGrp="1"/>
          </p:cNvSpPr>
          <p:nvPr>
            <p:ph type="ftr" sz="quarter" idx="11"/>
          </p:nvPr>
        </p:nvSpPr>
        <p:spPr/>
        <p:txBody>
          <a:bodyPr/>
          <a:lstStyle/>
          <a:p>
            <a:pPr rtl="0"/>
            <a:r>
              <a:rPr lang="tr-TR" noProof="0" smtClean="0"/>
              <a:t>Alt bilgi ekleme</a:t>
            </a:r>
            <a:endParaRPr lang="tr-TR" noProof="0" dirty="0"/>
          </a:p>
        </p:txBody>
      </p:sp>
      <p:sp>
        <p:nvSpPr>
          <p:cNvPr id="7" name="Slide Number Placeholder 6"/>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69410683"/>
      </p:ext>
    </p:extLst>
  </p:cSld>
  <p:clrMapOvr>
    <a:masterClrMapping/>
  </p:clrMapOvr>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rtl="0"/>
            <a:fld id="{E5C3D9BF-238D-4D60-9817-065B299944A6}" type="datetime1">
              <a:rPr lang="tr-TR" noProof="0" smtClean="0"/>
              <a:t>19.11.2020</a:t>
            </a:fld>
            <a:endParaRPr lang="tr-TR" noProof="0" dirty="0"/>
          </a:p>
        </p:txBody>
      </p:sp>
      <p:sp>
        <p:nvSpPr>
          <p:cNvPr id="6" name="Footer Placeholder 5"/>
          <p:cNvSpPr>
            <a:spLocks noGrp="1"/>
          </p:cNvSpPr>
          <p:nvPr>
            <p:ph type="ftr" sz="quarter" idx="11"/>
          </p:nvPr>
        </p:nvSpPr>
        <p:spPr/>
        <p:txBody>
          <a:bodyPr/>
          <a:lstStyle/>
          <a:p>
            <a:pPr rtl="0"/>
            <a:r>
              <a:rPr lang="tr-TR" noProof="0" smtClean="0"/>
              <a:t>Alt bilgi ekleme</a:t>
            </a:r>
            <a:endParaRPr lang="tr-TR" noProof="0" dirty="0"/>
          </a:p>
        </p:txBody>
      </p:sp>
      <p:sp>
        <p:nvSpPr>
          <p:cNvPr id="7" name="Slide Number Placeholder 6"/>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4053561554"/>
      </p:ext>
    </p:extLst>
  </p:cSld>
  <p:clrMapOvr>
    <a:masterClrMapping/>
  </p:clrMapOvr>
  <p:timing>
    <p:tnLst>
      <p:par>
        <p:cTn id="1" dur="indefinite" restart="never" nodeType="tmRoot"/>
      </p:par>
    </p:tnLst>
  </p:timing>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pPr rtl="0"/>
            <a:fld id="{E5C3D9BF-238D-4D60-9817-065B299944A6}" type="datetime1">
              <a:rPr lang="tr-TR" noProof="0" smtClean="0"/>
              <a:t>19.11.2020</a:t>
            </a:fld>
            <a:endParaRPr lang="tr-TR" noProof="0" dirty="0"/>
          </a:p>
        </p:txBody>
      </p:sp>
      <p:sp>
        <p:nvSpPr>
          <p:cNvPr id="4" name="Footer Placeholder 3"/>
          <p:cNvSpPr>
            <a:spLocks noGrp="1"/>
          </p:cNvSpPr>
          <p:nvPr>
            <p:ph type="ftr" sz="quarter" idx="11"/>
          </p:nvPr>
        </p:nvSpPr>
        <p:spPr/>
        <p:txBody>
          <a:bodyPr/>
          <a:lstStyle/>
          <a:p>
            <a:pPr rtl="0"/>
            <a:r>
              <a:rPr lang="tr-TR" noProof="0" smtClean="0"/>
              <a:t>Alt bilgi ekleme</a:t>
            </a:r>
            <a:endParaRPr lang="tr-TR" noProof="0" dirty="0"/>
          </a:p>
        </p:txBody>
      </p:sp>
      <p:sp>
        <p:nvSpPr>
          <p:cNvPr id="5" name="Slide Number Placeholder 4"/>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2314911204"/>
      </p:ext>
    </p:extLst>
  </p:cSld>
  <p:clrMapOvr>
    <a:masterClrMapping/>
  </p:clrMapOvr>
  <p:timing>
    <p:tnLst>
      <p:par>
        <p:cTn id="1" dur="indefinite" restart="never" nodeType="tmRoot"/>
      </p:par>
    </p:tnLst>
  </p:timing>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pPr rtl="0"/>
            <a:fld id="{E5C3D9BF-238D-4D60-9817-065B299944A6}" type="datetime1">
              <a:rPr lang="tr-TR" noProof="0" smtClean="0"/>
              <a:t>19.11.2020</a:t>
            </a:fld>
            <a:endParaRPr lang="tr-TR" noProof="0" dirty="0"/>
          </a:p>
        </p:txBody>
      </p:sp>
      <p:sp>
        <p:nvSpPr>
          <p:cNvPr id="4" name="Footer Placeholder 3"/>
          <p:cNvSpPr>
            <a:spLocks noGrp="1"/>
          </p:cNvSpPr>
          <p:nvPr>
            <p:ph type="ftr" sz="quarter" idx="11"/>
          </p:nvPr>
        </p:nvSpPr>
        <p:spPr/>
        <p:txBody>
          <a:bodyPr/>
          <a:lstStyle/>
          <a:p>
            <a:pPr rtl="0"/>
            <a:r>
              <a:rPr lang="tr-TR" noProof="0" smtClean="0"/>
              <a:t>Alt bilgi ekleme</a:t>
            </a:r>
            <a:endParaRPr lang="tr-TR" noProof="0" dirty="0"/>
          </a:p>
        </p:txBody>
      </p:sp>
      <p:sp>
        <p:nvSpPr>
          <p:cNvPr id="5" name="Slide Number Placeholder 4"/>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1188721041"/>
      </p:ext>
    </p:extLst>
  </p:cSld>
  <p:clrMapOvr>
    <a:masterClrMapping/>
  </p:clrMapOvr>
  <p:timing>
    <p:tnLst>
      <p:par>
        <p:cTn id="1" dur="indefinite" restart="never" nodeType="tmRoot"/>
      </p:par>
    </p:tnLst>
  </p:timing>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rtl="0"/>
            <a:fld id="{E5C3D9BF-238D-4D60-9817-065B299944A6}" type="datetime1">
              <a:rPr lang="tr-TR" noProof="0" smtClean="0"/>
              <a:t>19.11.2020</a:t>
            </a:fld>
            <a:endParaRPr lang="tr-TR" noProof="0" dirty="0"/>
          </a:p>
        </p:txBody>
      </p:sp>
      <p:sp>
        <p:nvSpPr>
          <p:cNvPr id="5" name="Footer Placeholder 4"/>
          <p:cNvSpPr>
            <a:spLocks noGrp="1"/>
          </p:cNvSpPr>
          <p:nvPr>
            <p:ph type="ftr" sz="quarter" idx="11"/>
          </p:nvPr>
        </p:nvSpPr>
        <p:spPr/>
        <p:txBody>
          <a:bodyPr/>
          <a:lstStyle/>
          <a:p>
            <a:pPr rtl="0"/>
            <a:r>
              <a:rPr lang="tr-TR" noProof="0" smtClean="0"/>
              <a:t>Alt bilgi ekleme</a:t>
            </a:r>
            <a:endParaRPr lang="tr-TR" noProof="0" dirty="0"/>
          </a:p>
        </p:txBody>
      </p:sp>
      <p:sp>
        <p:nvSpPr>
          <p:cNvPr id="6" name="Slide Number Placeholder 5"/>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3967994673"/>
      </p:ext>
    </p:extLst>
  </p:cSld>
  <p:clrMapOvr>
    <a:masterClrMapping/>
  </p:clrMapOvr>
  <p:timing>
    <p:tnLst>
      <p:par>
        <p:cTn id="1" dur="indefinite" restart="never" nodeType="tmRoot"/>
      </p:par>
    </p:tnLst>
  </p:timing>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tr-TR" smtClean="0"/>
              <a:t>Asıl başlık stili için tıklatın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rtl="0"/>
            <a:fld id="{E5C3D9BF-238D-4D60-9817-065B299944A6}" type="datetime1">
              <a:rPr lang="tr-TR" noProof="0" smtClean="0"/>
              <a:t>19.11.2020</a:t>
            </a:fld>
            <a:endParaRPr lang="tr-TR" noProof="0" dirty="0"/>
          </a:p>
        </p:txBody>
      </p:sp>
      <p:sp>
        <p:nvSpPr>
          <p:cNvPr id="5" name="Footer Placeholder 4"/>
          <p:cNvSpPr>
            <a:spLocks noGrp="1"/>
          </p:cNvSpPr>
          <p:nvPr>
            <p:ph type="ftr" sz="quarter" idx="11"/>
          </p:nvPr>
        </p:nvSpPr>
        <p:spPr/>
        <p:txBody>
          <a:bodyPr/>
          <a:lstStyle/>
          <a:p>
            <a:pPr rtl="0"/>
            <a:r>
              <a:rPr lang="tr-TR" noProof="0" smtClean="0"/>
              <a:t>Alt bilgi ekleme</a:t>
            </a:r>
            <a:endParaRPr lang="tr-TR" noProof="0" dirty="0"/>
          </a:p>
        </p:txBody>
      </p:sp>
      <p:sp>
        <p:nvSpPr>
          <p:cNvPr id="6" name="Slide Number Placeholder 5"/>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569547982"/>
      </p:ext>
    </p:extLst>
  </p:cSld>
  <p:clrMapOvr>
    <a:masterClrMapping/>
  </p:clrMapOvr>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rtl="0"/>
            <a:fld id="{E5C3D9BF-238D-4D60-9817-065B299944A6}" type="datetime1">
              <a:rPr lang="tr-TR" noProof="0" smtClean="0"/>
              <a:t>19.11.2020</a:t>
            </a:fld>
            <a:endParaRPr lang="tr-TR" noProof="0" dirty="0"/>
          </a:p>
        </p:txBody>
      </p:sp>
      <p:sp>
        <p:nvSpPr>
          <p:cNvPr id="5" name="Footer Placeholder 4"/>
          <p:cNvSpPr>
            <a:spLocks noGrp="1"/>
          </p:cNvSpPr>
          <p:nvPr>
            <p:ph type="ftr" sz="quarter" idx="11"/>
          </p:nvPr>
        </p:nvSpPr>
        <p:spPr/>
        <p:txBody>
          <a:bodyPr/>
          <a:lstStyle/>
          <a:p>
            <a:pPr rtl="0"/>
            <a:r>
              <a:rPr lang="tr-TR" noProof="0" smtClean="0"/>
              <a:t>Alt bilgi ekleme</a:t>
            </a:r>
            <a:endParaRPr lang="tr-TR" noProof="0" dirty="0"/>
          </a:p>
        </p:txBody>
      </p:sp>
      <p:sp>
        <p:nvSpPr>
          <p:cNvPr id="6" name="Slide Number Placeholder 5"/>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1353193699"/>
      </p:ext>
    </p:extLst>
  </p:cSld>
  <p:clrMapOvr>
    <a:masterClrMapping/>
  </p:clrMapOvr>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tr-TR" smtClean="0"/>
              <a:t>Asıl başlık stili için tıklatın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rtl="0"/>
            <a:fld id="{E5C3D9BF-238D-4D60-9817-065B299944A6}" type="datetime1">
              <a:rPr lang="tr-TR" noProof="0" smtClean="0"/>
              <a:t>19.11.2020</a:t>
            </a:fld>
            <a:endParaRPr lang="tr-TR" noProof="0" dirty="0"/>
          </a:p>
        </p:txBody>
      </p:sp>
      <p:sp>
        <p:nvSpPr>
          <p:cNvPr id="5" name="Footer Placeholder 4"/>
          <p:cNvSpPr>
            <a:spLocks noGrp="1"/>
          </p:cNvSpPr>
          <p:nvPr>
            <p:ph type="ftr" sz="quarter" idx="11"/>
          </p:nvPr>
        </p:nvSpPr>
        <p:spPr/>
        <p:txBody>
          <a:bodyPr/>
          <a:lstStyle/>
          <a:p>
            <a:pPr rtl="0"/>
            <a:r>
              <a:rPr lang="tr-TR" noProof="0" smtClean="0"/>
              <a:t>Alt bilgi ekleme</a:t>
            </a:r>
            <a:endParaRPr lang="tr-TR" noProof="0" dirty="0"/>
          </a:p>
        </p:txBody>
      </p:sp>
      <p:sp>
        <p:nvSpPr>
          <p:cNvPr id="6" name="Slide Number Placeholder 5"/>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424700835"/>
      </p:ext>
    </p:extLst>
  </p:cSld>
  <p:clrMapOvr>
    <a:masterClrMapping/>
  </p:clrMapOvr>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rtl="0"/>
            <a:fld id="{E5C3D9BF-238D-4D60-9817-065B299944A6}" type="datetime1">
              <a:rPr lang="tr-TR" noProof="0" smtClean="0"/>
              <a:t>19.11.2020</a:t>
            </a:fld>
            <a:endParaRPr lang="tr-TR" noProof="0" dirty="0"/>
          </a:p>
        </p:txBody>
      </p:sp>
      <p:sp>
        <p:nvSpPr>
          <p:cNvPr id="6" name="Footer Placeholder 5"/>
          <p:cNvSpPr>
            <a:spLocks noGrp="1"/>
          </p:cNvSpPr>
          <p:nvPr>
            <p:ph type="ftr" sz="quarter" idx="11"/>
          </p:nvPr>
        </p:nvSpPr>
        <p:spPr/>
        <p:txBody>
          <a:bodyPr/>
          <a:lstStyle/>
          <a:p>
            <a:pPr rtl="0"/>
            <a:r>
              <a:rPr lang="tr-TR" noProof="0" smtClean="0"/>
              <a:t>Alt bilgi ekleme</a:t>
            </a:r>
            <a:endParaRPr lang="tr-TR" noProof="0" dirty="0"/>
          </a:p>
        </p:txBody>
      </p:sp>
      <p:sp>
        <p:nvSpPr>
          <p:cNvPr id="7" name="Slide Number Placeholder 6"/>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839987976"/>
      </p:ext>
    </p:extLst>
  </p:cSld>
  <p:clrMapOvr>
    <a:masterClrMapping/>
  </p:clrMapOvr>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Content Placeholder 3"/>
          <p:cNvSpPr>
            <a:spLocks noGrp="1"/>
          </p:cNvSpPr>
          <p:nvPr>
            <p:ph sz="quarter" idx="13"/>
          </p:nvPr>
        </p:nvSpPr>
        <p:spPr>
          <a:xfrm>
            <a:off x="913774" y="3051012"/>
            <a:ext cx="5106027" cy="274018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3" name="Content Placeholder 5"/>
          <p:cNvSpPr>
            <a:spLocks noGrp="1"/>
          </p:cNvSpPr>
          <p:nvPr>
            <p:ph sz="quarter" idx="14"/>
          </p:nvPr>
        </p:nvSpPr>
        <p:spPr>
          <a:xfrm>
            <a:off x="6172200" y="3051012"/>
            <a:ext cx="5105401" cy="274018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rtl="0"/>
            <a:fld id="{E5C3D9BF-238D-4D60-9817-065B299944A6}" type="datetime1">
              <a:rPr lang="tr-TR" noProof="0" smtClean="0"/>
              <a:t>19.11.2020</a:t>
            </a:fld>
            <a:endParaRPr lang="tr-TR" noProof="0" dirty="0"/>
          </a:p>
        </p:txBody>
      </p:sp>
      <p:sp>
        <p:nvSpPr>
          <p:cNvPr id="8" name="Footer Placeholder 7"/>
          <p:cNvSpPr>
            <a:spLocks noGrp="1"/>
          </p:cNvSpPr>
          <p:nvPr>
            <p:ph type="ftr" sz="quarter" idx="11"/>
          </p:nvPr>
        </p:nvSpPr>
        <p:spPr/>
        <p:txBody>
          <a:bodyPr/>
          <a:lstStyle/>
          <a:p>
            <a:pPr rtl="0"/>
            <a:r>
              <a:rPr lang="tr-TR" noProof="0" smtClean="0"/>
              <a:t>Alt bilgi ekleme</a:t>
            </a:r>
            <a:endParaRPr lang="tr-TR" noProof="0" dirty="0"/>
          </a:p>
        </p:txBody>
      </p:sp>
      <p:sp>
        <p:nvSpPr>
          <p:cNvPr id="9" name="Slide Number Placeholder 8"/>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3850600550"/>
      </p:ext>
    </p:extLst>
  </p:cSld>
  <p:clrMapOvr>
    <a:masterClrMapping/>
  </p:clrMapOvr>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rtl="0"/>
            <a:fld id="{E5665286-4FE8-4E7E-9AB5-C6B3411311E2}" type="datetime1">
              <a:rPr lang="tr-TR" noProof="0" smtClean="0"/>
              <a:t>19.11.2020</a:t>
            </a:fld>
            <a:endParaRPr lang="tr-TR" noProof="0" dirty="0"/>
          </a:p>
        </p:txBody>
      </p:sp>
      <p:sp>
        <p:nvSpPr>
          <p:cNvPr id="4" name="Footer Placeholder 3"/>
          <p:cNvSpPr>
            <a:spLocks noGrp="1"/>
          </p:cNvSpPr>
          <p:nvPr>
            <p:ph type="ftr" sz="quarter" idx="11"/>
          </p:nvPr>
        </p:nvSpPr>
        <p:spPr/>
        <p:txBody>
          <a:bodyPr/>
          <a:lstStyle/>
          <a:p>
            <a:pPr rtl="0"/>
            <a:r>
              <a:rPr lang="tr-TR" noProof="0" smtClean="0"/>
              <a:t>Alt bilgi ekleme</a:t>
            </a:r>
            <a:endParaRPr lang="tr-TR" noProof="0" dirty="0"/>
          </a:p>
        </p:txBody>
      </p:sp>
      <p:sp>
        <p:nvSpPr>
          <p:cNvPr id="5" name="Slide Number Placeholder 4"/>
          <p:cNvSpPr>
            <a:spLocks noGrp="1"/>
          </p:cNvSpPr>
          <p:nvPr>
            <p:ph type="sldNum" sz="quarter" idx="12"/>
          </p:nvPr>
        </p:nvSpPr>
        <p:spPr/>
        <p:txBody>
          <a:bodyPr/>
          <a:lstStyle/>
          <a:p>
            <a:pPr rtl="0"/>
            <a:fld id="{E31375A4-56A4-47D6-9801-1991572033F7}" type="slidenum">
              <a:rPr lang="tr-TR" noProof="0" smtClean="0"/>
              <a:t>‹#›</a:t>
            </a:fld>
            <a:endParaRPr lang="tr-TR" noProof="0" dirty="0"/>
          </a:p>
        </p:txBody>
      </p:sp>
    </p:spTree>
    <p:extLst>
      <p:ext uri="{BB962C8B-B14F-4D97-AF65-F5344CB8AC3E}">
        <p14:creationId xmlns:p14="http://schemas.microsoft.com/office/powerpoint/2010/main" val="173147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pPr rtl="0"/>
            <a:fld id="{E4EC1DD7-3944-40EA-A140-283383FF3BC6}" type="datetime1">
              <a:rPr lang="tr-TR" noProof="0" smtClean="0"/>
              <a:t>19.11.2020</a:t>
            </a:fld>
            <a:endParaRPr lang="tr-TR" noProof="0" dirty="0"/>
          </a:p>
        </p:txBody>
      </p:sp>
      <p:sp>
        <p:nvSpPr>
          <p:cNvPr id="3" name="Footer Placeholder 2"/>
          <p:cNvSpPr>
            <a:spLocks noGrp="1"/>
          </p:cNvSpPr>
          <p:nvPr>
            <p:ph type="ftr" sz="quarter" idx="11"/>
          </p:nvPr>
        </p:nvSpPr>
        <p:spPr/>
        <p:txBody>
          <a:bodyPr/>
          <a:lstStyle/>
          <a:p>
            <a:pPr rtl="0"/>
            <a:r>
              <a:rPr lang="tr-TR" noProof="0" smtClean="0"/>
              <a:t>Alt bilgi ekleme</a:t>
            </a:r>
            <a:endParaRPr lang="tr-TR" noProof="0" dirty="0"/>
          </a:p>
        </p:txBody>
      </p:sp>
      <p:sp>
        <p:nvSpPr>
          <p:cNvPr id="4" name="Slide Number Placeholder 3"/>
          <p:cNvSpPr>
            <a:spLocks noGrp="1"/>
          </p:cNvSpPr>
          <p:nvPr>
            <p:ph type="sldNum" sz="quarter" idx="12"/>
          </p:nvPr>
        </p:nvSpPr>
        <p:spPr/>
        <p:txBody>
          <a:bodyPr/>
          <a:lstStyle/>
          <a:p>
            <a:pPr rtl="0"/>
            <a:fld id="{E31375A4-56A4-47D6-9801-1991572033F7}" type="slidenum">
              <a:rPr lang="tr-TR" noProof="0" smtClean="0"/>
              <a:t>‹#›</a:t>
            </a:fld>
            <a:endParaRPr lang="tr-TR" noProof="0" dirty="0"/>
          </a:p>
        </p:txBody>
      </p:sp>
    </p:spTree>
    <p:extLst>
      <p:ext uri="{BB962C8B-B14F-4D97-AF65-F5344CB8AC3E}">
        <p14:creationId xmlns:p14="http://schemas.microsoft.com/office/powerpoint/2010/main" val="394133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tr-TR" smtClean="0"/>
              <a:t>Asıl başlık stili için tıklatın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rtl="0"/>
            <a:fld id="{E5C3D9BF-238D-4D60-9817-065B299944A6}" type="datetime1">
              <a:rPr lang="tr-TR" noProof="0" smtClean="0"/>
              <a:t>19.11.2020</a:t>
            </a:fld>
            <a:endParaRPr lang="tr-TR" noProof="0" dirty="0"/>
          </a:p>
        </p:txBody>
      </p:sp>
      <p:sp>
        <p:nvSpPr>
          <p:cNvPr id="6" name="Footer Placeholder 5"/>
          <p:cNvSpPr>
            <a:spLocks noGrp="1"/>
          </p:cNvSpPr>
          <p:nvPr>
            <p:ph type="ftr" sz="quarter" idx="11"/>
          </p:nvPr>
        </p:nvSpPr>
        <p:spPr/>
        <p:txBody>
          <a:bodyPr/>
          <a:lstStyle/>
          <a:p>
            <a:pPr rtl="0"/>
            <a:r>
              <a:rPr lang="tr-TR" noProof="0" smtClean="0"/>
              <a:t>Alt bilgi ekleme</a:t>
            </a:r>
            <a:endParaRPr lang="tr-TR" noProof="0" dirty="0"/>
          </a:p>
        </p:txBody>
      </p:sp>
      <p:sp>
        <p:nvSpPr>
          <p:cNvPr id="7" name="Slide Number Placeholder 6"/>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1497248134"/>
      </p:ext>
    </p:extLst>
  </p:cSld>
  <p:clrMapOvr>
    <a:masterClrMapping/>
  </p:clrMapOvr>
  <p:timing>
    <p:tnLst>
      <p:par>
        <p:cTn id="1" dur="indefinite" restart="never" nodeType="tmRoot"/>
      </p:par>
    </p:tn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rtl="0"/>
            <a:fld id="{E5C3D9BF-238D-4D60-9817-065B299944A6}" type="datetime1">
              <a:rPr lang="tr-TR" noProof="0" smtClean="0"/>
              <a:t>19.11.2020</a:t>
            </a:fld>
            <a:endParaRPr lang="tr-TR" noProof="0" dirty="0"/>
          </a:p>
        </p:txBody>
      </p:sp>
      <p:sp>
        <p:nvSpPr>
          <p:cNvPr id="6" name="Footer Placeholder 5"/>
          <p:cNvSpPr>
            <a:spLocks noGrp="1"/>
          </p:cNvSpPr>
          <p:nvPr>
            <p:ph type="ftr" sz="quarter" idx="11"/>
          </p:nvPr>
        </p:nvSpPr>
        <p:spPr/>
        <p:txBody>
          <a:bodyPr/>
          <a:lstStyle/>
          <a:p>
            <a:pPr rtl="0"/>
            <a:r>
              <a:rPr lang="tr-TR" noProof="0" smtClean="0"/>
              <a:t>Alt bilgi ekleme</a:t>
            </a:r>
            <a:endParaRPr lang="tr-TR" noProof="0" dirty="0"/>
          </a:p>
        </p:txBody>
      </p:sp>
      <p:sp>
        <p:nvSpPr>
          <p:cNvPr id="7" name="Slide Number Placeholder 6"/>
          <p:cNvSpPr>
            <a:spLocks noGrp="1"/>
          </p:cNvSpPr>
          <p:nvPr>
            <p:ph type="sldNum" sz="quarter" idx="12"/>
          </p:nvPr>
        </p:nvSpPr>
        <p:spPr/>
        <p:txBody>
          <a:bodyPr/>
          <a:lstStyle/>
          <a:p>
            <a:pPr rtl="0"/>
            <a:fld id="{E31375A4-56A4-47D6-9801-1991572033F7}" type="slidenum">
              <a:rPr lang="tr-TR" noProof="0" smtClean="0"/>
              <a:pPr/>
              <a:t>‹#›</a:t>
            </a:fld>
            <a:endParaRPr lang="tr-TR" noProof="0" dirty="0"/>
          </a:p>
        </p:txBody>
      </p:sp>
    </p:spTree>
    <p:extLst>
      <p:ext uri="{BB962C8B-B14F-4D97-AF65-F5344CB8AC3E}">
        <p14:creationId xmlns:p14="http://schemas.microsoft.com/office/powerpoint/2010/main" val="1304434421"/>
      </p:ext>
    </p:extLst>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pPr rtl="0"/>
            <a:fld id="{E5C3D9BF-238D-4D60-9817-065B299944A6}" type="datetime1">
              <a:rPr lang="tr-TR" noProof="0" smtClean="0"/>
              <a:t>19.11.2020</a:t>
            </a:fld>
            <a:endParaRPr lang="tr-TR" noProof="0"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pPr rtl="0"/>
            <a:r>
              <a:rPr lang="tr-TR" noProof="0" smtClean="0"/>
              <a:t>Alt bilgi ekleme</a:t>
            </a:r>
            <a:endParaRPr lang="tr-TR" noProof="0"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pPr rtl="0"/>
            <a:fld id="{E31375A4-56A4-47D6-9801-1991572033F7}" type="slidenum">
              <a:rPr lang="tr-TR" noProof="0" smtClean="0"/>
              <a:pPr/>
              <a:t>‹#›</a:t>
            </a:fld>
            <a:endParaRPr lang="tr-TR" noProof="0" dirty="0"/>
          </a:p>
        </p:txBody>
      </p:sp>
      <p:sp>
        <p:nvSpPr>
          <p:cNvPr id="8" name="Dikdörtgen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Tree>
    <p:extLst>
      <p:ext uri="{BB962C8B-B14F-4D97-AF65-F5344CB8AC3E}">
        <p14:creationId xmlns:p14="http://schemas.microsoft.com/office/powerpoint/2010/main" val="130272663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Resim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9833"/>
            <a:ext cx="12192000" cy="7597833"/>
          </a:xfrm>
          <a:prstGeom prst="rect">
            <a:avLst/>
          </a:prstGeom>
        </p:spPr>
      </p:pic>
      <p:sp>
        <p:nvSpPr>
          <p:cNvPr id="20" name="Yuvarlatılmış Dikdörtgen 19"/>
          <p:cNvSpPr/>
          <p:nvPr/>
        </p:nvSpPr>
        <p:spPr>
          <a:xfrm>
            <a:off x="0" y="6500553"/>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1" name="Resim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468" y="5972639"/>
            <a:ext cx="885361" cy="885361"/>
          </a:xfrm>
          <a:prstGeom prst="rect">
            <a:avLst/>
          </a:prstGeom>
        </p:spPr>
      </p:pic>
      <p:sp>
        <p:nvSpPr>
          <p:cNvPr id="22" name="Dikdörtgen 21"/>
          <p:cNvSpPr/>
          <p:nvPr/>
        </p:nvSpPr>
        <p:spPr>
          <a:xfrm>
            <a:off x="8903035" y="6468589"/>
            <a:ext cx="1858201" cy="461665"/>
          </a:xfrm>
          <a:prstGeom prst="rect">
            <a:avLst/>
          </a:prstGeom>
        </p:spPr>
        <p:txBody>
          <a:bodyPr wrap="none">
            <a:spAutoFit/>
          </a:bodyPr>
          <a:lstStyle/>
          <a:p>
            <a:r>
              <a:rPr lang="tr-TR" sz="2400" dirty="0">
                <a:solidFill>
                  <a:schemeClr val="bg1"/>
                </a:solidFill>
              </a:rPr>
              <a:t>ÜNİVERSİTESİ</a:t>
            </a:r>
          </a:p>
        </p:txBody>
      </p:sp>
      <p:sp>
        <p:nvSpPr>
          <p:cNvPr id="23" name="Dikdörtgen 22"/>
          <p:cNvSpPr/>
          <p:nvPr/>
        </p:nvSpPr>
        <p:spPr>
          <a:xfrm>
            <a:off x="1606508" y="6448443"/>
            <a:ext cx="1896673" cy="461665"/>
          </a:xfrm>
          <a:prstGeom prst="rect">
            <a:avLst/>
          </a:prstGeom>
        </p:spPr>
        <p:txBody>
          <a:bodyPr wrap="none">
            <a:spAutoFit/>
          </a:bodyPr>
          <a:lstStyle/>
          <a:p>
            <a:r>
              <a:rPr lang="tr-TR" sz="2400" dirty="0">
                <a:solidFill>
                  <a:schemeClr val="bg1"/>
                </a:solidFill>
              </a:rPr>
              <a:t>GÜMÜŞHANE</a:t>
            </a:r>
            <a:endParaRPr lang="tr-TR" sz="2400" dirty="0"/>
          </a:p>
        </p:txBody>
      </p:sp>
    </p:spTree>
    <p:extLst>
      <p:ext uri="{BB962C8B-B14F-4D97-AF65-F5344CB8AC3E}">
        <p14:creationId xmlns:p14="http://schemas.microsoft.com/office/powerpoint/2010/main" val="2023378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quarter" idx="13"/>
          </p:nvPr>
        </p:nvSpPr>
        <p:spPr>
          <a:xfrm>
            <a:off x="913774" y="605966"/>
            <a:ext cx="10363826" cy="5637880"/>
          </a:xfrm>
        </p:spPr>
        <p:txBody>
          <a:bodyPr>
            <a:normAutofit fontScale="85000" lnSpcReduction="10000"/>
          </a:bodyPr>
          <a:lstStyle/>
          <a:p>
            <a:r>
              <a:rPr lang="tr-TR" b="1" cap="none" dirty="0"/>
              <a:t>Öğrenci konseyi genel kurulu</a:t>
            </a:r>
          </a:p>
          <a:p>
            <a:r>
              <a:rPr lang="tr-TR" b="1" cap="none" dirty="0" smtClean="0"/>
              <a:t>MADDE </a:t>
            </a:r>
            <a:r>
              <a:rPr lang="tr-TR" b="1" cap="none" dirty="0"/>
              <a:t>13 </a:t>
            </a:r>
            <a:r>
              <a:rPr lang="tr-TR" cap="none" dirty="0"/>
              <a:t>– (1) Öğrenci konseyi genel kurulu, yükseköğretim kurumunun fakülte, yüksekokul, konservatuvar, meslek yüksekokulu temsilcileri ile bölüm/program/anabilim dalı/</a:t>
            </a:r>
            <a:r>
              <a:rPr lang="tr-TR" cap="none" dirty="0" err="1"/>
              <a:t>anasanat</a:t>
            </a:r>
            <a:r>
              <a:rPr lang="tr-TR" cap="none" dirty="0"/>
              <a:t> dalı öğrenci temsilcilerinden oluşur ve öğrenci konseyinde en yüksek karar organıdır.</a:t>
            </a:r>
          </a:p>
          <a:p>
            <a:r>
              <a:rPr lang="tr-TR" cap="none" dirty="0" smtClean="0"/>
              <a:t>(</a:t>
            </a:r>
            <a:r>
              <a:rPr lang="tr-TR" cap="none" dirty="0"/>
              <a:t>2) Öğrenci konseyi genel kurulu, her yıl en az iki kere olmak üzere olağan toplantısını yapar. Öğrenci konseyi genel kurulu üyelerin salt çoğunluğu ile toplanır.</a:t>
            </a:r>
          </a:p>
          <a:p>
            <a:r>
              <a:rPr lang="tr-TR" cap="none" dirty="0" smtClean="0"/>
              <a:t>(</a:t>
            </a:r>
            <a:r>
              <a:rPr lang="tr-TR" cap="none" dirty="0"/>
              <a:t>3) Öğrenci konseyi genel kurulu gündemi, öğrenci konseyi başkanı tarafından en az on beş gün önce üyelere yazılı olarak bildirilir. Yapılan duyuru üzerine bu Yönetmelikte belirtilen toplantı yeter sayısı sağlanamadığı takdirde duyuru işlemi aynı şekilde tekrarlanır.</a:t>
            </a:r>
          </a:p>
          <a:p>
            <a:r>
              <a:rPr lang="tr-TR" cap="none" dirty="0" smtClean="0"/>
              <a:t>(</a:t>
            </a:r>
            <a:r>
              <a:rPr lang="tr-TR" cap="none" dirty="0"/>
              <a:t>4) Öğrenci konseyi genel kurulunda yönetim ve denetleme kurulu üyeleri, toplantıya katılanların salt çoğunluğuyla seçilir. Bu seçimler gizli oylama ve açık sayım ile yapılır. Bunların dışındaki kararlar, toplantıya katılanların salt çoğunluğu ve açık oylama ile alınır.</a:t>
            </a:r>
          </a:p>
          <a:p>
            <a:r>
              <a:rPr lang="tr-TR" cap="none" dirty="0" smtClean="0"/>
              <a:t>(</a:t>
            </a:r>
            <a:r>
              <a:rPr lang="tr-TR" cap="none" dirty="0"/>
              <a:t>5) Öğrenci konseyi genel kurulu, öğrenci konseyi yönetim kurulunun kararı veya genel kurul üyelerinin 1/4'ünün yazılı başvurusu üzerine yönetim kurulu tarafından olağanüstü toplantıya çağrılabilir. Bu durumlarda genel kurul toplantısı en geç on beş gün içerisinde gerçekleştirilir. Öğrenci konseyinin olağanüstü yapılan genel kurul toplantılarını ve gündemini öğrenci konseyi yönetim kurulu belirler ve yürütür.</a:t>
            </a:r>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15406547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quarter" idx="13"/>
          </p:nvPr>
        </p:nvSpPr>
        <p:spPr>
          <a:xfrm>
            <a:off x="913774" y="1106424"/>
            <a:ext cx="10363826" cy="5137422"/>
          </a:xfrm>
        </p:spPr>
        <p:txBody>
          <a:bodyPr>
            <a:normAutofit/>
          </a:bodyPr>
          <a:lstStyle/>
          <a:p>
            <a:r>
              <a:rPr lang="tr-TR" b="1" cap="none" dirty="0"/>
              <a:t>Öğrenci konseyi genel kurulunun görevleri</a:t>
            </a:r>
          </a:p>
          <a:p>
            <a:r>
              <a:rPr lang="tr-TR" b="1" cap="none" dirty="0" smtClean="0"/>
              <a:t>MADDE </a:t>
            </a:r>
            <a:r>
              <a:rPr lang="tr-TR" b="1" cap="none" dirty="0"/>
              <a:t>14 </a:t>
            </a:r>
            <a:r>
              <a:rPr lang="tr-TR" cap="none" dirty="0"/>
              <a:t>– (1) Öğrenci konseyi genel kurulunun görevleri şunlardır:</a:t>
            </a:r>
          </a:p>
          <a:p>
            <a:r>
              <a:rPr lang="tr-TR" cap="none" dirty="0" smtClean="0"/>
              <a:t>a</a:t>
            </a:r>
            <a:r>
              <a:rPr lang="tr-TR" cap="none" dirty="0"/>
              <a:t>) 11 inci maddedeki usule göre öğrenci konseyi başkanını belirlemek.</a:t>
            </a:r>
          </a:p>
          <a:p>
            <a:r>
              <a:rPr lang="tr-TR" cap="none" dirty="0" smtClean="0"/>
              <a:t>b</a:t>
            </a:r>
            <a:r>
              <a:rPr lang="tr-TR" cap="none" dirty="0"/>
              <a:t>) Öğrenci konseyi yönetim kurulu üyelerini seçmek.</a:t>
            </a:r>
          </a:p>
          <a:p>
            <a:r>
              <a:rPr lang="tr-TR" cap="none" dirty="0" smtClean="0"/>
              <a:t>c</a:t>
            </a:r>
            <a:r>
              <a:rPr lang="tr-TR" cap="none" dirty="0"/>
              <a:t>) Öğrenci konseyi denetleme kurulu üyelerini seçmek.</a:t>
            </a:r>
          </a:p>
          <a:p>
            <a:r>
              <a:rPr lang="tr-TR" cap="none" dirty="0" smtClean="0"/>
              <a:t>ç</a:t>
            </a:r>
            <a:r>
              <a:rPr lang="tr-TR" cap="none" dirty="0"/>
              <a:t>) Öğrenci konseyinin ve bağlı bulunduğu yükseköğretim kurumu öğrencilerinin sorunlarına ilişkin kararlar almak ve alınan kararları rektörlüğe iletmek.</a:t>
            </a:r>
          </a:p>
          <a:p>
            <a:r>
              <a:rPr lang="tr-TR" cap="none" dirty="0" smtClean="0"/>
              <a:t>d</a:t>
            </a:r>
            <a:r>
              <a:rPr lang="tr-TR" cap="none" dirty="0"/>
              <a:t>) Öğrenci konseyinin dönem hedeflerini belirlemek.</a:t>
            </a:r>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8112069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quarter" idx="13"/>
          </p:nvPr>
        </p:nvSpPr>
        <p:spPr>
          <a:xfrm>
            <a:off x="913774" y="597877"/>
            <a:ext cx="10850334" cy="5618285"/>
          </a:xfrm>
        </p:spPr>
        <p:txBody>
          <a:bodyPr>
            <a:noAutofit/>
          </a:bodyPr>
          <a:lstStyle/>
          <a:p>
            <a:r>
              <a:rPr lang="tr-TR" sz="1100" b="1" cap="none" dirty="0"/>
              <a:t>Öğrenci konseyi yönetim kurulu</a:t>
            </a:r>
          </a:p>
          <a:p>
            <a:r>
              <a:rPr lang="tr-TR" sz="1100" b="1" cap="none" dirty="0" smtClean="0"/>
              <a:t>MADDE </a:t>
            </a:r>
            <a:r>
              <a:rPr lang="tr-TR" sz="1100" b="1" cap="none" dirty="0"/>
              <a:t>15 </a:t>
            </a:r>
            <a:r>
              <a:rPr lang="tr-TR" sz="1100" cap="none" dirty="0"/>
              <a:t>– (1) Öğrenci konseyi yönetim kurulu, öğrenci konseyi genel kurulu üyelerinin, kendi aralarından, seçime katılanların salt çoğunluğuyla ve iki yıl için seçeceği biri başkan yardımcısı olmak üzere sekiz öğrenci ve öğrenci konseyi başkanından oluşur. Öğrenci konseyi yönetim kurulu, öğrenci konseyi genel kuruluna karşı sorumludur.</a:t>
            </a:r>
          </a:p>
          <a:p>
            <a:r>
              <a:rPr lang="tr-TR" sz="1100" cap="none" dirty="0" smtClean="0"/>
              <a:t>(</a:t>
            </a:r>
            <a:r>
              <a:rPr lang="tr-TR" sz="1100" cap="none" dirty="0"/>
              <a:t>2) Öğrenci konseyi yönetim kurulu; başkanın yokluğunda başkan yardımcısının yönetiminde üç ayda bir toplanır. Kurulun toplantı gündemi, yeri ve tarihi en az yedi gün önce başkan tarafından yönetim kurulu üyelerine duyurulur. Kurul, üye tam sayısının salt çoğunluğuyla toplanır, toplantıya katılanların salt çoğunluğuyla karar alır. Oylarda eşitlik olması durumunda başkanın bulunduğu taraf çoğunluk sayılır.</a:t>
            </a:r>
          </a:p>
          <a:p>
            <a:r>
              <a:rPr lang="tr-TR" sz="1100" b="1" cap="none" dirty="0" smtClean="0"/>
              <a:t>Öğrenci </a:t>
            </a:r>
            <a:r>
              <a:rPr lang="tr-TR" sz="1100" b="1" cap="none" dirty="0"/>
              <a:t>konseyi yönetim kurulunun görevleri</a:t>
            </a:r>
          </a:p>
          <a:p>
            <a:r>
              <a:rPr lang="tr-TR" sz="1100" b="1" cap="none" dirty="0" smtClean="0"/>
              <a:t>MADDE </a:t>
            </a:r>
            <a:r>
              <a:rPr lang="tr-TR" sz="1100" b="1" cap="none" dirty="0"/>
              <a:t>16 </a:t>
            </a:r>
            <a:r>
              <a:rPr lang="tr-TR" sz="1100" cap="none" dirty="0"/>
              <a:t>– (1) Öğrenci konseyi yönetim kurulunun görevleri şunlardır:</a:t>
            </a:r>
          </a:p>
          <a:p>
            <a:r>
              <a:rPr lang="tr-TR" sz="1100" cap="none" dirty="0" smtClean="0"/>
              <a:t>a</a:t>
            </a:r>
            <a:r>
              <a:rPr lang="tr-TR" sz="1100" cap="none" dirty="0"/>
              <a:t>) Çalışmalarına ilişkin üyeleri arasında iş bölümü ve görev dağılımını yapmak.</a:t>
            </a:r>
          </a:p>
          <a:p>
            <a:r>
              <a:rPr lang="tr-TR" sz="1100" cap="none" dirty="0" smtClean="0"/>
              <a:t>b</a:t>
            </a:r>
            <a:r>
              <a:rPr lang="tr-TR" sz="1100" cap="none" dirty="0"/>
              <a:t>) Öğrenci konseyi genel kurulunun aldığı kararların uygulanmasını sağlamak.</a:t>
            </a:r>
          </a:p>
          <a:p>
            <a:r>
              <a:rPr lang="tr-TR" sz="1100" cap="none" dirty="0" smtClean="0"/>
              <a:t>c</a:t>
            </a:r>
            <a:r>
              <a:rPr lang="tr-TR" sz="1100" cap="none" dirty="0"/>
              <a:t>) </a:t>
            </a:r>
            <a:r>
              <a:rPr lang="tr-TR" sz="1100" cap="none" dirty="0" smtClean="0"/>
              <a:t>Yükseköğretim </a:t>
            </a:r>
            <a:r>
              <a:rPr lang="tr-TR" sz="1100" cap="none" dirty="0"/>
              <a:t>kurumundaki öğrencilerin sorunlarını belirlemek, görüş ve düşüncelerini yükseköğretim kurumunun ilgili yönetim organlarına iletmek.</a:t>
            </a:r>
          </a:p>
          <a:p>
            <a:r>
              <a:rPr lang="tr-TR" sz="1100" cap="none" dirty="0" smtClean="0"/>
              <a:t>ç</a:t>
            </a:r>
            <a:r>
              <a:rPr lang="tr-TR" sz="1100" cap="none" dirty="0"/>
              <a:t>) Sivil toplum kuruluşları ile işbirliği yaparak, toplumsal duyarlılık projeleri geliştirmek ve bu projelere yükseköğretim kurumu içerisinde öğrenci katılımını teşvik etmek.</a:t>
            </a:r>
          </a:p>
          <a:p>
            <a:r>
              <a:rPr lang="tr-TR" sz="1100" cap="none" dirty="0" smtClean="0"/>
              <a:t>d</a:t>
            </a:r>
            <a:r>
              <a:rPr lang="tr-TR" sz="1100" cap="none" dirty="0"/>
              <a:t>) Ulusal ve uluslararası eğitim ve gençlik programlarına öğrenci katılımına yönelik çalışmalar yapmak.</a:t>
            </a:r>
          </a:p>
          <a:p>
            <a:r>
              <a:rPr lang="tr-TR" sz="1100" cap="none" dirty="0" smtClean="0"/>
              <a:t>e</a:t>
            </a:r>
            <a:r>
              <a:rPr lang="tr-TR" sz="1100" cap="none" dirty="0"/>
              <a:t>) Ulusal ve uluslararası öğrenci birlikleri ve organizasyonları ile ilişkileri geliştirmek.</a:t>
            </a:r>
          </a:p>
          <a:p>
            <a:r>
              <a:rPr lang="tr-TR" sz="1100" cap="none" dirty="0" smtClean="0"/>
              <a:t>f</a:t>
            </a:r>
            <a:r>
              <a:rPr lang="tr-TR" sz="1100" cap="none" dirty="0"/>
              <a:t>) Yemek, ulaşım, barınma, kafeterya, kulüp, burs, eğitim, sanat, kültür ve spor alanlarında çalışma grupları oluşturmak ve bunların işlerliğini sağlamak.</a:t>
            </a:r>
          </a:p>
          <a:p>
            <a:r>
              <a:rPr lang="tr-TR" sz="1100" cap="none" dirty="0" smtClean="0"/>
              <a:t>g</a:t>
            </a:r>
            <a:r>
              <a:rPr lang="tr-TR" sz="1100" cap="none" dirty="0"/>
              <a:t>) Çalışmaları hakkında öğrenci konseyi genel kurulu üyelerini bilgilendirmek.</a:t>
            </a:r>
          </a:p>
          <a:p>
            <a:r>
              <a:rPr lang="tr-TR" sz="1100" cap="none" dirty="0" smtClean="0"/>
              <a:t>ğ</a:t>
            </a:r>
            <a:r>
              <a:rPr lang="tr-TR" sz="1100" cap="none" dirty="0"/>
              <a:t>) Ulusal öğrenci konseyinin kararlarını bağlı bulunduğu yükseköğretim kurumunda duyurmak ve izlemek.</a:t>
            </a:r>
          </a:p>
          <a:p>
            <a:r>
              <a:rPr lang="tr-TR" sz="1100" cap="none" dirty="0" smtClean="0"/>
              <a:t>h</a:t>
            </a:r>
            <a:r>
              <a:rPr lang="tr-TR" sz="1100" cap="none" dirty="0"/>
              <a:t>) Gerçekleştirilen çalışmaların raporlarını hazırlamak ve arşiv oluşturmak.</a:t>
            </a:r>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280118776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additive="base">
                                        <p:cTn id="2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grpId="0" nodeType="after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 calcmode="lin" valueType="num">
                                      <p:cBhvr additive="base">
                                        <p:cTn id="38"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4" fill="hold" grpId="0" nodeType="after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2" presetClass="entr" presetSubtype="4" fill="hold" grpId="0" nodeType="afterEffect">
                                  <p:stCondLst>
                                    <p:cond delay="0"/>
                                  </p:stCondLst>
                                  <p:childTnLst>
                                    <p:set>
                                      <p:cBhvr>
                                        <p:cTn id="47" dur="1" fill="hold">
                                          <p:stCondLst>
                                            <p:cond delay="0"/>
                                          </p:stCondLst>
                                        </p:cTn>
                                        <p:tgtEl>
                                          <p:spTgt spid="5">
                                            <p:txEl>
                                              <p:pRg st="8" end="8"/>
                                            </p:txEl>
                                          </p:spTgt>
                                        </p:tgtEl>
                                        <p:attrNameLst>
                                          <p:attrName>style.visibility</p:attrName>
                                        </p:attrNameLst>
                                      </p:cBhvr>
                                      <p:to>
                                        <p:strVal val="visible"/>
                                      </p:to>
                                    </p:set>
                                    <p:anim calcmode="lin" valueType="num">
                                      <p:cBhvr additive="base">
                                        <p:cTn id="48"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50" fill="hold">
                            <p:stCondLst>
                              <p:cond delay="3000"/>
                            </p:stCondLst>
                            <p:childTnLst>
                              <p:par>
                                <p:cTn id="51" presetID="2" presetClass="entr" presetSubtype="4" fill="hold" grpId="0" nodeType="afterEffect">
                                  <p:stCondLst>
                                    <p:cond delay="0"/>
                                  </p:stCondLst>
                                  <p:childTnLst>
                                    <p:set>
                                      <p:cBhvr>
                                        <p:cTn id="52" dur="1" fill="hold">
                                          <p:stCondLst>
                                            <p:cond delay="0"/>
                                          </p:stCondLst>
                                        </p:cTn>
                                        <p:tgtEl>
                                          <p:spTgt spid="5">
                                            <p:txEl>
                                              <p:pRg st="9" end="9"/>
                                            </p:txEl>
                                          </p:spTgt>
                                        </p:tgtEl>
                                        <p:attrNameLst>
                                          <p:attrName>style.visibility</p:attrName>
                                        </p:attrNameLst>
                                      </p:cBhvr>
                                      <p:to>
                                        <p:strVal val="visible"/>
                                      </p:to>
                                    </p:set>
                                    <p:anim calcmode="lin" valueType="num">
                                      <p:cBhvr additive="base">
                                        <p:cTn id="5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55" fill="hold">
                            <p:stCondLst>
                              <p:cond delay="3500"/>
                            </p:stCondLst>
                            <p:childTnLst>
                              <p:par>
                                <p:cTn id="56" presetID="2" presetClass="entr" presetSubtype="4" fill="hold" grpId="0" nodeType="afterEffect">
                                  <p:stCondLst>
                                    <p:cond delay="0"/>
                                  </p:stCondLst>
                                  <p:childTnLst>
                                    <p:set>
                                      <p:cBhvr>
                                        <p:cTn id="57" dur="1" fill="hold">
                                          <p:stCondLst>
                                            <p:cond delay="0"/>
                                          </p:stCondLst>
                                        </p:cTn>
                                        <p:tgtEl>
                                          <p:spTgt spid="5">
                                            <p:txEl>
                                              <p:pRg st="10" end="10"/>
                                            </p:txEl>
                                          </p:spTgt>
                                        </p:tgtEl>
                                        <p:attrNameLst>
                                          <p:attrName>style.visibility</p:attrName>
                                        </p:attrNameLst>
                                      </p:cBhvr>
                                      <p:to>
                                        <p:strVal val="visible"/>
                                      </p:to>
                                    </p:set>
                                    <p:anim calcmode="lin" valueType="num">
                                      <p:cBhvr additive="base">
                                        <p:cTn id="58"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5">
                                            <p:txEl>
                                              <p:pRg st="11" end="11"/>
                                            </p:txEl>
                                          </p:spTgt>
                                        </p:tgtEl>
                                        <p:attrNameLst>
                                          <p:attrName>style.visibility</p:attrName>
                                        </p:attrNameLst>
                                      </p:cBhvr>
                                      <p:to>
                                        <p:strVal val="visible"/>
                                      </p:to>
                                    </p:set>
                                    <p:anim calcmode="lin" valueType="num">
                                      <p:cBhvr additive="base">
                                        <p:cTn id="6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65" fill="hold">
                            <p:stCondLst>
                              <p:cond delay="4500"/>
                            </p:stCondLst>
                            <p:childTnLst>
                              <p:par>
                                <p:cTn id="66" presetID="2" presetClass="entr" presetSubtype="4" fill="hold" grpId="0" nodeType="afterEffect">
                                  <p:stCondLst>
                                    <p:cond delay="0"/>
                                  </p:stCondLst>
                                  <p:childTnLst>
                                    <p:set>
                                      <p:cBhvr>
                                        <p:cTn id="67" dur="1" fill="hold">
                                          <p:stCondLst>
                                            <p:cond delay="0"/>
                                          </p:stCondLst>
                                        </p:cTn>
                                        <p:tgtEl>
                                          <p:spTgt spid="5">
                                            <p:txEl>
                                              <p:pRg st="12" end="12"/>
                                            </p:txEl>
                                          </p:spTgt>
                                        </p:tgtEl>
                                        <p:attrNameLst>
                                          <p:attrName>style.visibility</p:attrName>
                                        </p:attrNameLst>
                                      </p:cBhvr>
                                      <p:to>
                                        <p:strVal val="visible"/>
                                      </p:to>
                                    </p:set>
                                    <p:anim calcmode="lin" valueType="num">
                                      <p:cBhvr additive="base">
                                        <p:cTn id="68"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par>
                          <p:cTn id="70" fill="hold">
                            <p:stCondLst>
                              <p:cond delay="5000"/>
                            </p:stCondLst>
                            <p:childTnLst>
                              <p:par>
                                <p:cTn id="71" presetID="2" presetClass="entr" presetSubtype="4" fill="hold" grpId="0" nodeType="afterEffect">
                                  <p:stCondLst>
                                    <p:cond delay="0"/>
                                  </p:stCondLst>
                                  <p:childTnLst>
                                    <p:set>
                                      <p:cBhvr>
                                        <p:cTn id="72" dur="1" fill="hold">
                                          <p:stCondLst>
                                            <p:cond delay="0"/>
                                          </p:stCondLst>
                                        </p:cTn>
                                        <p:tgtEl>
                                          <p:spTgt spid="5">
                                            <p:txEl>
                                              <p:pRg st="13" end="13"/>
                                            </p:txEl>
                                          </p:spTgt>
                                        </p:tgtEl>
                                        <p:attrNameLst>
                                          <p:attrName>style.visibility</p:attrName>
                                        </p:attrNameLst>
                                      </p:cBhvr>
                                      <p:to>
                                        <p:strVal val="visible"/>
                                      </p:to>
                                    </p:set>
                                    <p:anim calcmode="lin" valueType="num">
                                      <p:cBhvr additive="base">
                                        <p:cTn id="73"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par>
                          <p:cTn id="75" fill="hold">
                            <p:stCondLst>
                              <p:cond delay="5500"/>
                            </p:stCondLst>
                            <p:childTnLst>
                              <p:par>
                                <p:cTn id="76" presetID="2" presetClass="entr" presetSubtype="4" fill="hold" grpId="0" nodeType="afterEffect">
                                  <p:stCondLst>
                                    <p:cond delay="0"/>
                                  </p:stCondLst>
                                  <p:childTnLst>
                                    <p:set>
                                      <p:cBhvr>
                                        <p:cTn id="77" dur="1" fill="hold">
                                          <p:stCondLst>
                                            <p:cond delay="0"/>
                                          </p:stCondLst>
                                        </p:cTn>
                                        <p:tgtEl>
                                          <p:spTgt spid="5">
                                            <p:txEl>
                                              <p:pRg st="14" end="14"/>
                                            </p:txEl>
                                          </p:spTgt>
                                        </p:tgtEl>
                                        <p:attrNameLst>
                                          <p:attrName>style.visibility</p:attrName>
                                        </p:attrNameLst>
                                      </p:cBhvr>
                                      <p:to>
                                        <p:strVal val="visible"/>
                                      </p:to>
                                    </p:set>
                                    <p:anim calcmode="lin" valueType="num">
                                      <p:cBhvr additive="base">
                                        <p:cTn id="78"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quarter" idx="13"/>
          </p:nvPr>
        </p:nvSpPr>
        <p:spPr>
          <a:xfrm>
            <a:off x="913774" y="1106424"/>
            <a:ext cx="10609532" cy="5307786"/>
          </a:xfrm>
        </p:spPr>
        <p:txBody>
          <a:bodyPr>
            <a:normAutofit/>
          </a:bodyPr>
          <a:lstStyle/>
          <a:p>
            <a:r>
              <a:rPr lang="tr-TR" b="1" cap="none" dirty="0"/>
              <a:t>Öğrenci konseyi denetleme kurulu</a:t>
            </a:r>
          </a:p>
          <a:p>
            <a:r>
              <a:rPr lang="tr-TR" b="1" cap="none" dirty="0" smtClean="0"/>
              <a:t>MADDE </a:t>
            </a:r>
            <a:r>
              <a:rPr lang="tr-TR" b="1" cap="none" dirty="0"/>
              <a:t>17 </a:t>
            </a:r>
            <a:r>
              <a:rPr lang="tr-TR" cap="none" dirty="0"/>
              <a:t>– (1) Öğrenci konseyi denetleme kurulu, öğrenci konseyi genel kurulu üyelerinin yönetim kuruluna seçilenler hariç olmak üzere kendi aralarından, seçime katılanların salt çoğunluğuyla ve iki yıl için seçeceği bir başkan ve dört üyeden oluşur.</a:t>
            </a:r>
          </a:p>
          <a:p>
            <a:r>
              <a:rPr lang="tr-TR" b="1" cap="none" dirty="0" smtClean="0"/>
              <a:t>Öğrenci </a:t>
            </a:r>
            <a:r>
              <a:rPr lang="tr-TR" b="1" cap="none" dirty="0"/>
              <a:t>konseyi denetleme kurulunun görevleri</a:t>
            </a:r>
          </a:p>
          <a:p>
            <a:r>
              <a:rPr lang="tr-TR" b="1" cap="none" dirty="0" smtClean="0"/>
              <a:t>MADDE </a:t>
            </a:r>
            <a:r>
              <a:rPr lang="tr-TR" b="1" cap="none" dirty="0"/>
              <a:t>18 </a:t>
            </a:r>
            <a:r>
              <a:rPr lang="tr-TR" cap="none" dirty="0"/>
              <a:t>– (1) Öğrenci konseyi denetleme kurulunun görevleri şunlardır:</a:t>
            </a:r>
          </a:p>
          <a:p>
            <a:r>
              <a:rPr lang="tr-TR" cap="none" dirty="0" smtClean="0"/>
              <a:t>a</a:t>
            </a:r>
            <a:r>
              <a:rPr lang="tr-TR" cap="none" dirty="0"/>
              <a:t>) Öğrenci konseyi yönetim kurulunun bu Yönetmelik hükümlerine, ilgili yükseköğretim kurumunun hazırlayacağı yönergelere ve öğrenci konseyi genel kurulu kararlarına göre çalışıp çalışmadığını denetlemek.</a:t>
            </a:r>
          </a:p>
          <a:p>
            <a:r>
              <a:rPr lang="tr-TR" cap="none" dirty="0" smtClean="0"/>
              <a:t>b</a:t>
            </a:r>
            <a:r>
              <a:rPr lang="tr-TR" cap="none" dirty="0"/>
              <a:t>) Yaptığı çalışmalar hakkında ilgili yükseköğretim kurumunun rektörlüğünü ve öğrenci konseyi genel kurulunu bilgilendirmek.</a:t>
            </a:r>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35996357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calcmode="lin" valueType="num">
                                      <p:cBhvr additive="base">
                                        <p:cTn id="1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fill="hold" grpId="0" nodeType="after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additive="base">
                                        <p:cTn id="2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 presetClass="entr" presetSubtype="4" fill="hold" grpId="0" nodeType="after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411783"/>
            <a:ext cx="10364451" cy="484329"/>
          </a:xfrm>
        </p:spPr>
        <p:txBody>
          <a:bodyPr>
            <a:noAutofit/>
          </a:bodyPr>
          <a:lstStyle/>
          <a:p>
            <a:r>
              <a:rPr lang="tr-TR" sz="1800" b="1" dirty="0" smtClean="0"/>
              <a:t/>
            </a:r>
            <a:br>
              <a:rPr lang="tr-TR" sz="1800" b="1" dirty="0" smtClean="0"/>
            </a:br>
            <a:r>
              <a:rPr lang="tr-TR" sz="1800" b="1" dirty="0"/>
              <a:t>ÜÇÜNCÜ BÖLÜM</a:t>
            </a:r>
            <a:br>
              <a:rPr lang="tr-TR" sz="1800" b="1" dirty="0"/>
            </a:br>
            <a:r>
              <a:rPr lang="tr-TR" sz="1800" b="1" dirty="0" smtClean="0"/>
              <a:t>Ulusal </a:t>
            </a:r>
            <a:r>
              <a:rPr lang="tr-TR" sz="1800" b="1" dirty="0"/>
              <a:t>Öğrenci Konseyi</a:t>
            </a:r>
            <a:r>
              <a:rPr lang="tr-TR" sz="1800" dirty="0"/>
              <a:t/>
            </a:r>
            <a:br>
              <a:rPr lang="tr-TR" sz="1800" dirty="0"/>
            </a:br>
            <a:endParaRPr lang="tr-TR" sz="1800" b="1" dirty="0"/>
          </a:p>
        </p:txBody>
      </p:sp>
      <p:sp>
        <p:nvSpPr>
          <p:cNvPr id="5" name="İçerik Yer Tutucusu 4"/>
          <p:cNvSpPr>
            <a:spLocks noGrp="1"/>
          </p:cNvSpPr>
          <p:nvPr>
            <p:ph sz="quarter" idx="13"/>
          </p:nvPr>
        </p:nvSpPr>
        <p:spPr>
          <a:xfrm>
            <a:off x="913774" y="1106424"/>
            <a:ext cx="10609532" cy="5307786"/>
          </a:xfrm>
        </p:spPr>
        <p:txBody>
          <a:bodyPr>
            <a:normAutofit fontScale="92500" lnSpcReduction="20000"/>
          </a:bodyPr>
          <a:lstStyle/>
          <a:p>
            <a:r>
              <a:rPr lang="tr-TR" b="1" cap="none" dirty="0"/>
              <a:t>Ulusal Öğrenci Konseyi</a:t>
            </a:r>
          </a:p>
          <a:p>
            <a:r>
              <a:rPr lang="tr-TR" b="1" cap="none" dirty="0" smtClean="0"/>
              <a:t>MADDE </a:t>
            </a:r>
            <a:r>
              <a:rPr lang="tr-TR" b="1" cap="none" dirty="0"/>
              <a:t>19 </a:t>
            </a:r>
            <a:r>
              <a:rPr lang="tr-TR" cap="none" dirty="0"/>
              <a:t>– (1) Ulusal Öğrenci Konseyi, Türkiye’deki yükseköğretim kurumlarının öğrenci konseyleri başkanlarından oluşur.</a:t>
            </a:r>
          </a:p>
          <a:p>
            <a:r>
              <a:rPr lang="tr-TR" cap="none" dirty="0" smtClean="0"/>
              <a:t>(</a:t>
            </a:r>
            <a:r>
              <a:rPr lang="tr-TR" cap="none" dirty="0"/>
              <a:t>2) Ulusal Öğrenci Konseyi toplantısı, Yükseköğretim Kurulunun belirleyeceği tarih ve program esas alınarak başkanın temsilcisi olduğu yükseköğretim kurumunda gerçekleştirilir. Toplantının sekretarya hizmetleri de bu yükseköğretim kurumu tarafından yürütülür.</a:t>
            </a:r>
          </a:p>
          <a:p>
            <a:r>
              <a:rPr lang="tr-TR" cap="none" dirty="0" smtClean="0"/>
              <a:t>(</a:t>
            </a:r>
            <a:r>
              <a:rPr lang="tr-TR" cap="none" dirty="0"/>
              <a:t>3) Ulusal Öğrenci Konseyi, her yıl bir kez toplanır. Ulusal Öğrenci Konseyi gündemi, Ulusal Öğrenci Konseyi Başkanı tarafından en az on beş gün önce üyelere duyurulmak üzere yazıyla ilgili yükseköğretim kurumu rektörlüklerine bildirilir.</a:t>
            </a:r>
          </a:p>
          <a:p>
            <a:r>
              <a:rPr lang="tr-TR" cap="none" dirty="0" smtClean="0"/>
              <a:t>(</a:t>
            </a:r>
            <a:r>
              <a:rPr lang="tr-TR" cap="none" dirty="0"/>
              <a:t>4) Ulusal Öğrenci Konseyi, üyelerin salt çoğunluğuyla toplanır, toplantı yeter sayısı sağlanamadığı takdirde bir ay içerisinde üye tam sayısının en az dörtte biriyle yeniden toplanır. Kararlar toplantıya katılanların salt çoğunluğu ile alınır ve açık oylama yapılır.</a:t>
            </a:r>
          </a:p>
          <a:p>
            <a:r>
              <a:rPr lang="tr-TR" cap="none" dirty="0" smtClean="0"/>
              <a:t>(</a:t>
            </a:r>
            <a:r>
              <a:rPr lang="tr-TR" cap="none" dirty="0"/>
              <a:t>5) Ulusal Öğrenci Konseyi, öğrenci konseylerinin ilettiği sorunları tartışır ve çözüm önerilerinde bulunur, ulusal öğrenci konseyinin dönem hedeflerini belirler. Alınan kararlar Yükseköğretim Kurulu Başkanlığı ve yükseköğretim kurumlarına bildirilir.</a:t>
            </a:r>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401863908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quarter" idx="13"/>
          </p:nvPr>
        </p:nvSpPr>
        <p:spPr>
          <a:xfrm>
            <a:off x="913774" y="817685"/>
            <a:ext cx="10609532" cy="5596525"/>
          </a:xfrm>
        </p:spPr>
        <p:txBody>
          <a:bodyPr>
            <a:normAutofit/>
          </a:bodyPr>
          <a:lstStyle/>
          <a:p>
            <a:r>
              <a:rPr lang="tr-TR" b="1" cap="none" dirty="0"/>
              <a:t>Ulusal Öğrenci Konseyi Başkanı ve görevleri</a:t>
            </a:r>
          </a:p>
          <a:p>
            <a:r>
              <a:rPr lang="tr-TR" b="1" cap="none" dirty="0" smtClean="0"/>
              <a:t>MADDE </a:t>
            </a:r>
            <a:r>
              <a:rPr lang="tr-TR" b="1" cap="none" dirty="0"/>
              <a:t>20 – </a:t>
            </a:r>
            <a:r>
              <a:rPr lang="tr-TR" cap="none" dirty="0"/>
              <a:t>(1) Ulusal Öğrenci Konseyi Başkanı, öğrenci konseyi başkanları arasından kayıtlı oldukları yükseköğretim kurumlarının 28/3/1983 tarihli ve 2809 sayılı Yükseköğretim Kurumları Teşkilatı Kanununda yer alan sırasına göre belirlenir ve bir yıl süreyle görev yapar.</a:t>
            </a:r>
          </a:p>
          <a:p>
            <a:r>
              <a:rPr lang="tr-TR" cap="none" dirty="0" smtClean="0"/>
              <a:t>(</a:t>
            </a:r>
            <a:r>
              <a:rPr lang="tr-TR" cap="none" dirty="0"/>
              <a:t>2) Ulusal Öğrenci Konseyi Başkanı; Ulusal Öğrenci Konseyi toplantılarının gündemini belirler ve bu toplantılara başkanlık eder, Ulusal Öğrenci Konseyinin çalışmalarında koordinasyonu sağlar, alınan kararların bildirimini yapar ve uygulanmasını izler, Ulusal Öğrenci Konseyini ulusal ve uluslararası öğrenci etkinliklerinde temsil eder, görev süresi bitiminde bir yıllık faaliyet raporunu bir sonraki Ulusal Öğrenci Konseyi toplantısında sunar.</a:t>
            </a:r>
          </a:p>
          <a:p>
            <a:r>
              <a:rPr lang="tr-TR" cap="none" dirty="0" smtClean="0"/>
              <a:t>(</a:t>
            </a:r>
            <a:r>
              <a:rPr lang="tr-TR" cap="none" dirty="0"/>
              <a:t>3) Ulusal Öğrenci Konseyi Başkanı, Yükseköğretim Genel Kurulunun öğrencilerle ilgili konuların görüşüldüğü toplantılarına, Yükseköğretim Kurulu Başkanının daveti üzerine katılır.</a:t>
            </a:r>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175382414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411783"/>
            <a:ext cx="10364451" cy="484329"/>
          </a:xfrm>
        </p:spPr>
        <p:txBody>
          <a:bodyPr>
            <a:noAutofit/>
          </a:bodyPr>
          <a:lstStyle/>
          <a:p>
            <a:r>
              <a:rPr lang="tr-TR" sz="1800" b="1" dirty="0"/>
              <a:t>DÖRDÜNCÜ BÖLÜM</a:t>
            </a:r>
            <a:br>
              <a:rPr lang="tr-TR" sz="1800" b="1" dirty="0"/>
            </a:br>
            <a:r>
              <a:rPr lang="tr-TR" sz="1800" b="1" dirty="0" smtClean="0"/>
              <a:t>Çeşitli </a:t>
            </a:r>
            <a:r>
              <a:rPr lang="tr-TR" sz="1800" b="1" dirty="0"/>
              <a:t>ve Son Hükümler</a:t>
            </a:r>
            <a:r>
              <a:rPr lang="tr-TR" sz="1800" b="1" dirty="0" smtClean="0"/>
              <a:t/>
            </a:r>
            <a:br>
              <a:rPr lang="tr-TR" sz="1800" b="1" dirty="0" smtClean="0"/>
            </a:br>
            <a:endParaRPr lang="tr-TR" sz="1800" b="1" dirty="0"/>
          </a:p>
        </p:txBody>
      </p:sp>
      <p:sp>
        <p:nvSpPr>
          <p:cNvPr id="5" name="İçerik Yer Tutucusu 4"/>
          <p:cNvSpPr>
            <a:spLocks noGrp="1"/>
          </p:cNvSpPr>
          <p:nvPr>
            <p:ph sz="quarter" idx="13"/>
          </p:nvPr>
        </p:nvSpPr>
        <p:spPr>
          <a:xfrm>
            <a:off x="913774" y="1106424"/>
            <a:ext cx="10609532" cy="5307786"/>
          </a:xfrm>
        </p:spPr>
        <p:txBody>
          <a:bodyPr>
            <a:normAutofit fontScale="77500" lnSpcReduction="20000"/>
          </a:bodyPr>
          <a:lstStyle/>
          <a:p>
            <a:r>
              <a:rPr lang="tr-TR" b="1" cap="none" dirty="0"/>
              <a:t>Öğrenci konseylerine oda, araç ve gereç tahsisi</a:t>
            </a:r>
          </a:p>
          <a:p>
            <a:r>
              <a:rPr lang="tr-TR" b="1" cap="none" dirty="0" smtClean="0"/>
              <a:t>MADDE </a:t>
            </a:r>
            <a:r>
              <a:rPr lang="tr-TR" b="1" cap="none" dirty="0"/>
              <a:t>21 </a:t>
            </a:r>
            <a:r>
              <a:rPr lang="tr-TR" cap="none" dirty="0"/>
              <a:t>– (1) Öğrenci konseyine, bu Yönetmelikte yer alan görevleri gerçekleştirmek amacıyla ilgili yükseköğretim kurumu tarafından, kurum içinde uygun görülen bir oda tahsis edilir ve çalışmaları için gerekli araç ve gereç sağlanır.</a:t>
            </a:r>
          </a:p>
          <a:p>
            <a:r>
              <a:rPr lang="tr-TR" b="1" cap="none" dirty="0" smtClean="0"/>
              <a:t>Ulusal </a:t>
            </a:r>
            <a:r>
              <a:rPr lang="tr-TR" b="1" cap="none" dirty="0"/>
              <a:t>öğrenci konseyi üyeliğinin sona ermesi</a:t>
            </a:r>
          </a:p>
          <a:p>
            <a:r>
              <a:rPr lang="tr-TR" b="1" cap="none" dirty="0" smtClean="0"/>
              <a:t>MADDE </a:t>
            </a:r>
            <a:r>
              <a:rPr lang="tr-TR" b="1" cap="none" dirty="0"/>
              <a:t>22 </a:t>
            </a:r>
            <a:r>
              <a:rPr lang="tr-TR" cap="none" dirty="0"/>
              <a:t>– (1) Öğrenci konseyi başkanlığı sona eren öğrencinin Ulusal Öğrenci Konseyi üyeliği de sona erer.</a:t>
            </a:r>
          </a:p>
          <a:p>
            <a:r>
              <a:rPr lang="tr-TR" b="1" cap="none" dirty="0" smtClean="0"/>
              <a:t>Seçim </a:t>
            </a:r>
            <a:r>
              <a:rPr lang="tr-TR" b="1" cap="none" dirty="0"/>
              <a:t>usulü</a:t>
            </a:r>
          </a:p>
          <a:p>
            <a:r>
              <a:rPr lang="tr-TR" b="1" cap="none" dirty="0" smtClean="0"/>
              <a:t>MADDE </a:t>
            </a:r>
            <a:r>
              <a:rPr lang="tr-TR" b="1" cap="none" dirty="0"/>
              <a:t>23 </a:t>
            </a:r>
            <a:r>
              <a:rPr lang="tr-TR" cap="none" dirty="0"/>
              <a:t>– (1) Yükseköğretim kurumlarında yapılacak olan öğrenci konseyi seçimlerine ilişkin usul ve esaslar senatolar tarafından çıkarılacak yönerge ile belirlenir.</a:t>
            </a:r>
          </a:p>
          <a:p>
            <a:r>
              <a:rPr lang="tr-TR" b="1" cap="none" dirty="0" smtClean="0"/>
              <a:t>Yürürlükten </a:t>
            </a:r>
            <a:r>
              <a:rPr lang="tr-TR" b="1" cap="none" dirty="0"/>
              <a:t>kaldırılan yönetmelik</a:t>
            </a:r>
          </a:p>
          <a:p>
            <a:r>
              <a:rPr lang="tr-TR" b="1" cap="none" dirty="0" smtClean="0"/>
              <a:t>MADDE 24 </a:t>
            </a:r>
            <a:r>
              <a:rPr lang="tr-TR" cap="none" dirty="0"/>
              <a:t>– (1) 20/9/2005 tarihli ve 25942 sayılı Resmî </a:t>
            </a:r>
            <a:r>
              <a:rPr lang="tr-TR" cap="none" dirty="0" err="1"/>
              <a:t>Gazete’de</a:t>
            </a:r>
            <a:r>
              <a:rPr lang="tr-TR" cap="none" dirty="0"/>
              <a:t> yayımlanan Yükseköğretim Kurumları Öğrenci Konseyleri ve Yükseköğretim Kurumları Ulusal Öğrenci Konseyi Yönetmeliği yürürlükten kaldırılmıştır.</a:t>
            </a:r>
          </a:p>
          <a:p>
            <a:r>
              <a:rPr lang="tr-TR" b="1" cap="none" dirty="0" smtClean="0"/>
              <a:t>Yürürlük</a:t>
            </a:r>
            <a:endParaRPr lang="tr-TR" b="1" cap="none" dirty="0"/>
          </a:p>
          <a:p>
            <a:r>
              <a:rPr lang="tr-TR" b="1" cap="none" dirty="0" smtClean="0"/>
              <a:t>MADDE </a:t>
            </a:r>
            <a:r>
              <a:rPr lang="tr-TR" b="1" cap="none" dirty="0"/>
              <a:t>25 </a:t>
            </a:r>
            <a:r>
              <a:rPr lang="tr-TR" cap="none" dirty="0"/>
              <a:t>– (1) Bu Yönetmelik yayımı tarihinde yürürlüğe girer.</a:t>
            </a:r>
          </a:p>
          <a:p>
            <a:r>
              <a:rPr lang="tr-TR" b="1" cap="none" dirty="0" smtClean="0"/>
              <a:t>Yürütme</a:t>
            </a:r>
            <a:endParaRPr lang="tr-TR" b="1" cap="none" dirty="0"/>
          </a:p>
          <a:p>
            <a:r>
              <a:rPr lang="tr-TR" b="1" cap="none" dirty="0" smtClean="0"/>
              <a:t>MADDE </a:t>
            </a:r>
            <a:r>
              <a:rPr lang="tr-TR" b="1" cap="none" dirty="0"/>
              <a:t>26 </a:t>
            </a:r>
            <a:r>
              <a:rPr lang="tr-TR" cap="none" dirty="0"/>
              <a:t>– (1) Bu Yönetmelik hükümlerini Yükseköğretim Kurulu Başkanı yürütür</a:t>
            </a:r>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113313981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additive="base">
                                        <p:cTn id="4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
                                            <p:txEl>
                                              <p:pRg st="6" end="6"/>
                                            </p:txEl>
                                          </p:spTgt>
                                        </p:tgtEl>
                                        <p:attrNameLst>
                                          <p:attrName>style.visibility</p:attrName>
                                        </p:attrNameLst>
                                      </p:cBhvr>
                                      <p:to>
                                        <p:strVal val="visible"/>
                                      </p:to>
                                    </p:set>
                                    <p:anim calcmode="lin" valueType="num">
                                      <p:cBhvr additive="base">
                                        <p:cTn id="48"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5">
                                            <p:txEl>
                                              <p:pRg st="7" end="7"/>
                                            </p:txEl>
                                          </p:spTgt>
                                        </p:tgtEl>
                                        <p:attrNameLst>
                                          <p:attrName>style.visibility</p:attrName>
                                        </p:attrNameLst>
                                      </p:cBhvr>
                                      <p:to>
                                        <p:strVal val="visible"/>
                                      </p:to>
                                    </p:set>
                                    <p:anim calcmode="lin" valueType="num">
                                      <p:cBhvr additive="base">
                                        <p:cTn id="54"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5">
                                            <p:txEl>
                                              <p:pRg st="8" end="8"/>
                                            </p:txEl>
                                          </p:spTgt>
                                        </p:tgtEl>
                                        <p:attrNameLst>
                                          <p:attrName>style.visibility</p:attrName>
                                        </p:attrNameLst>
                                      </p:cBhvr>
                                      <p:to>
                                        <p:strVal val="visible"/>
                                      </p:to>
                                    </p:set>
                                    <p:anim calcmode="lin" valueType="num">
                                      <p:cBhvr additive="base">
                                        <p:cTn id="60"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5">
                                            <p:txEl>
                                              <p:pRg st="9" end="9"/>
                                            </p:txEl>
                                          </p:spTgt>
                                        </p:tgtEl>
                                        <p:attrNameLst>
                                          <p:attrName>style.visibility</p:attrName>
                                        </p:attrNameLst>
                                      </p:cBhvr>
                                      <p:to>
                                        <p:strVal val="visible"/>
                                      </p:to>
                                    </p:set>
                                    <p:anim calcmode="lin" valueType="num">
                                      <p:cBhvr additive="base">
                                        <p:cTn id="66"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5">
                                            <p:txEl>
                                              <p:pRg st="10" end="10"/>
                                            </p:txEl>
                                          </p:spTgt>
                                        </p:tgtEl>
                                        <p:attrNameLst>
                                          <p:attrName>style.visibility</p:attrName>
                                        </p:attrNameLst>
                                      </p:cBhvr>
                                      <p:to>
                                        <p:strVal val="visible"/>
                                      </p:to>
                                    </p:set>
                                    <p:anim calcmode="lin" valueType="num">
                                      <p:cBhvr additive="base">
                                        <p:cTn id="72"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5">
                                            <p:txEl>
                                              <p:pRg st="11" end="11"/>
                                            </p:txEl>
                                          </p:spTgt>
                                        </p:tgtEl>
                                        <p:attrNameLst>
                                          <p:attrName>style.visibility</p:attrName>
                                        </p:attrNameLst>
                                      </p:cBhvr>
                                      <p:to>
                                        <p:strVal val="visible"/>
                                      </p:to>
                                    </p:set>
                                    <p:anim calcmode="lin" valueType="num">
                                      <p:cBhvr additive="base">
                                        <p:cTn id="78"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411783"/>
            <a:ext cx="10364451" cy="484329"/>
          </a:xfrm>
        </p:spPr>
        <p:txBody>
          <a:bodyPr>
            <a:noAutofit/>
          </a:bodyPr>
          <a:lstStyle/>
          <a:p>
            <a:r>
              <a:rPr lang="tr-TR" sz="1800" b="1" dirty="0"/>
              <a:t/>
            </a:r>
            <a:br>
              <a:rPr lang="tr-TR" sz="1800" b="1" dirty="0"/>
            </a:br>
            <a:r>
              <a:rPr lang="tr-TR" sz="1800" b="1" dirty="0" smtClean="0"/>
              <a:t>seçim kurulları</a:t>
            </a:r>
            <a:br>
              <a:rPr lang="tr-TR" sz="1800" b="1" dirty="0" smtClean="0"/>
            </a:br>
            <a:endParaRPr lang="tr-TR" sz="1800" b="1" dirty="0"/>
          </a:p>
        </p:txBody>
      </p:sp>
      <p:sp>
        <p:nvSpPr>
          <p:cNvPr id="5" name="İçerik Yer Tutucusu 4"/>
          <p:cNvSpPr>
            <a:spLocks noGrp="1"/>
          </p:cNvSpPr>
          <p:nvPr>
            <p:ph sz="quarter" idx="13"/>
          </p:nvPr>
        </p:nvSpPr>
        <p:spPr>
          <a:xfrm>
            <a:off x="913774" y="1106424"/>
            <a:ext cx="10609532" cy="5307786"/>
          </a:xfrm>
        </p:spPr>
        <p:txBody>
          <a:bodyPr>
            <a:normAutofit fontScale="85000" lnSpcReduction="10000"/>
          </a:bodyPr>
          <a:lstStyle/>
          <a:p>
            <a:r>
              <a:rPr lang="tr-TR" b="1" cap="none" dirty="0" smtClean="0"/>
              <a:t>Bölüm</a:t>
            </a:r>
            <a:r>
              <a:rPr lang="tr-TR" b="1" cap="none" dirty="0"/>
              <a:t>, program, anabilim dalı, </a:t>
            </a:r>
            <a:r>
              <a:rPr lang="tr-TR" b="1" cap="none" dirty="0" err="1"/>
              <a:t>anasanat</a:t>
            </a:r>
            <a:r>
              <a:rPr lang="tr-TR" b="1" cap="none" dirty="0"/>
              <a:t> dalı seçim kurulu </a:t>
            </a:r>
          </a:p>
          <a:p>
            <a:r>
              <a:rPr lang="tr-TR" b="1" cap="none" dirty="0"/>
              <a:t>MADDE 9- </a:t>
            </a:r>
            <a:r>
              <a:rPr lang="tr-TR" cap="none" dirty="0"/>
              <a:t>(1) Bölüm, Program, Anabilim Dalı, </a:t>
            </a:r>
            <a:r>
              <a:rPr lang="tr-TR" cap="none" dirty="0" err="1"/>
              <a:t>Anasanat</a:t>
            </a:r>
            <a:r>
              <a:rPr lang="tr-TR" cap="none" dirty="0"/>
              <a:t> Dalı Seçim Kurulu, bölüm başkanı veya yardımcısının başkanlığında, üç öğretim elemanından oluşur.</a:t>
            </a:r>
          </a:p>
          <a:p>
            <a:r>
              <a:rPr lang="tr-TR" b="1" cap="none" dirty="0"/>
              <a:t>Bölüm, program, anabilim dalı, </a:t>
            </a:r>
            <a:r>
              <a:rPr lang="tr-TR" b="1" cap="none" dirty="0" err="1"/>
              <a:t>anasanat</a:t>
            </a:r>
            <a:r>
              <a:rPr lang="tr-TR" b="1" cap="none" dirty="0"/>
              <a:t> dalı seçim kurulunun görevleri</a:t>
            </a:r>
          </a:p>
          <a:p>
            <a:r>
              <a:rPr lang="tr-TR" b="1" cap="none" dirty="0"/>
              <a:t>MADDE 10- </a:t>
            </a:r>
            <a:r>
              <a:rPr lang="tr-TR" cap="none" dirty="0"/>
              <a:t>(1) Bölüm, program, anabilim dalı, </a:t>
            </a:r>
            <a:r>
              <a:rPr lang="tr-TR" cap="none" dirty="0" err="1"/>
              <a:t>anasanat</a:t>
            </a:r>
            <a:r>
              <a:rPr lang="tr-TR" cap="none" dirty="0"/>
              <a:t> dalı seçim kurulunun görevleri şunlardır:</a:t>
            </a:r>
          </a:p>
          <a:p>
            <a:r>
              <a:rPr lang="tr-TR" cap="none" dirty="0"/>
              <a:t>a)   İlgili bölüm , program, anabilim dalı veya </a:t>
            </a:r>
            <a:r>
              <a:rPr lang="tr-TR" cap="none" dirty="0" err="1"/>
              <a:t>anasanat</a:t>
            </a:r>
            <a:r>
              <a:rPr lang="tr-TR" cap="none" dirty="0"/>
              <a:t> dalına ait seçmen listelerini hazırlamak</a:t>
            </a:r>
          </a:p>
          <a:p>
            <a:r>
              <a:rPr lang="tr-TR" cap="none" dirty="0"/>
              <a:t>b)   Seçmen listelerini fakülte, yüksekokul, konservatuvar, meslek yüksekokulu, enstitü seçim kuruluna bildirmek</a:t>
            </a:r>
          </a:p>
          <a:p>
            <a:r>
              <a:rPr lang="tr-TR" cap="none" dirty="0"/>
              <a:t>c)   Sandık kurullarını üç akademik veya idari personelden oluşturmak, seçimleri  yürütmek, seçimden hemen sonra oyların sayılmasını ve sonucun bir tutanakla belirlenerek fakülte, yüksekokul, konservatuvar, meslek yüksekokulu, enstitü seçim kuruluna iletilmesini sağlamak</a:t>
            </a:r>
          </a:p>
          <a:p>
            <a:r>
              <a:rPr lang="tr-TR" b="1" cap="none" dirty="0"/>
              <a:t>Fakülte, yüksekokul, konservatuvar, meslek yüksekokulu, enstitü seçim kurulu</a:t>
            </a:r>
          </a:p>
          <a:p>
            <a:r>
              <a:rPr lang="tr-TR" b="1" cap="none" dirty="0"/>
              <a:t>MADDE 11- (1)</a:t>
            </a:r>
            <a:r>
              <a:rPr lang="tr-TR" cap="none" dirty="0"/>
              <a:t> Fakülte, Yüksekokul, Konservatuvar, Meslek Yüksekokulu, Enstitü Seçim Kurulu, ilgili fakülte veya yüksekokul, meslek yüksekokulu veya enstitüde, dekan veya müdür tarafından görevlendirilecek, bir dekan veya müdür yardımcısı başkanlığında, üç öğretim elemanından oluşur.</a:t>
            </a:r>
          </a:p>
          <a:p>
            <a:endParaRPr lang="tr-TR" cap="none" dirty="0"/>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294896129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additive="base">
                                        <p:cTn id="2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 calcmode="lin" valueType="num">
                                      <p:cBhvr additive="base">
                                        <p:cTn id="3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grpId="0" nodeType="after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 calcmode="lin" valueType="num">
                                      <p:cBhvr additive="base">
                                        <p:cTn id="3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4" fill="hold" grpId="0" nodeType="after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51" fill="hold">
                            <p:stCondLst>
                              <p:cond delay="500"/>
                            </p:stCondLst>
                            <p:childTnLst>
                              <p:par>
                                <p:cTn id="52" presetID="2" presetClass="entr" presetSubtype="4" fill="hold" grpId="0" nodeType="afterEffect">
                                  <p:stCondLst>
                                    <p:cond delay="0"/>
                                  </p:stCondLst>
                                  <p:childTnLst>
                                    <p:set>
                                      <p:cBhvr>
                                        <p:cTn id="53" dur="1" fill="hold">
                                          <p:stCondLst>
                                            <p:cond delay="0"/>
                                          </p:stCondLst>
                                        </p:cTn>
                                        <p:tgtEl>
                                          <p:spTgt spid="5">
                                            <p:txEl>
                                              <p:pRg st="8" end="8"/>
                                            </p:txEl>
                                          </p:spTgt>
                                        </p:tgtEl>
                                        <p:attrNameLst>
                                          <p:attrName>style.visibility</p:attrName>
                                        </p:attrNameLst>
                                      </p:cBhvr>
                                      <p:to>
                                        <p:strVal val="visible"/>
                                      </p:to>
                                    </p:set>
                                    <p:anim calcmode="lin" valueType="num">
                                      <p:cBhvr additive="base">
                                        <p:cTn id="54"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411783"/>
            <a:ext cx="10364451" cy="484329"/>
          </a:xfrm>
        </p:spPr>
        <p:txBody>
          <a:bodyPr>
            <a:noAutofit/>
          </a:bodyPr>
          <a:lstStyle/>
          <a:p>
            <a:r>
              <a:rPr lang="tr-TR" sz="1800" b="1" dirty="0"/>
              <a:t/>
            </a:r>
            <a:br>
              <a:rPr lang="tr-TR" sz="1800" b="1" dirty="0"/>
            </a:br>
            <a:r>
              <a:rPr lang="tr-TR" sz="1800" b="1" dirty="0" smtClean="0"/>
              <a:t>seçim kurulları</a:t>
            </a:r>
            <a:br>
              <a:rPr lang="tr-TR" sz="1800" b="1" dirty="0" smtClean="0"/>
            </a:br>
            <a:endParaRPr lang="tr-TR" sz="1800" b="1" dirty="0"/>
          </a:p>
        </p:txBody>
      </p:sp>
      <p:sp>
        <p:nvSpPr>
          <p:cNvPr id="5" name="İçerik Yer Tutucusu 4"/>
          <p:cNvSpPr>
            <a:spLocks noGrp="1"/>
          </p:cNvSpPr>
          <p:nvPr>
            <p:ph sz="quarter" idx="13"/>
          </p:nvPr>
        </p:nvSpPr>
        <p:spPr>
          <a:xfrm>
            <a:off x="913774" y="1106424"/>
            <a:ext cx="10609532" cy="5307786"/>
          </a:xfrm>
        </p:spPr>
        <p:txBody>
          <a:bodyPr>
            <a:normAutofit fontScale="70000" lnSpcReduction="20000"/>
          </a:bodyPr>
          <a:lstStyle/>
          <a:p>
            <a:r>
              <a:rPr lang="tr-TR" b="1" cap="none" dirty="0"/>
              <a:t>Fakülte, yüksekokul, konservatuvar, meslek yüksekokulu, enstitü seçim kurulunun görevleri</a:t>
            </a:r>
          </a:p>
          <a:p>
            <a:r>
              <a:rPr lang="tr-TR" b="1" cap="none" dirty="0" smtClean="0"/>
              <a:t>MADDE </a:t>
            </a:r>
            <a:r>
              <a:rPr lang="tr-TR" b="1" cap="none" dirty="0"/>
              <a:t>12- (1) Fakülte, yüksekokul, konservatuvar, meslek yüksekokulu, enstitü seçim kurulunun görevleri şunlardır:</a:t>
            </a:r>
          </a:p>
          <a:p>
            <a:r>
              <a:rPr lang="tr-TR" cap="none" dirty="0"/>
              <a:t>a)   Seçmen listelerini hazırlayarak duyurmak,</a:t>
            </a:r>
          </a:p>
          <a:p>
            <a:r>
              <a:rPr lang="tr-TR" cap="none" dirty="0"/>
              <a:t>b)  Bölüm, program, anabilim dalı veya </a:t>
            </a:r>
            <a:r>
              <a:rPr lang="tr-TR" cap="none" dirty="0" err="1"/>
              <a:t>anasanat</a:t>
            </a:r>
            <a:r>
              <a:rPr lang="tr-TR" cap="none" dirty="0"/>
              <a:t> dalı adaylarının, adaylık koşullarını sağlayıp sağlamadıklarını belirlemek,</a:t>
            </a:r>
          </a:p>
          <a:p>
            <a:r>
              <a:rPr lang="tr-TR" cap="none" dirty="0"/>
              <a:t>c)   Bölüm , program, anabilim dalı veya </a:t>
            </a:r>
            <a:r>
              <a:rPr lang="tr-TR" cap="none" dirty="0" err="1"/>
              <a:t>anasanat</a:t>
            </a:r>
            <a:r>
              <a:rPr lang="tr-TR" cap="none" dirty="0"/>
              <a:t> dalı, fakülte, yüksekokul, konservatuvar, meslek yüksekokulu, enstitü öğrenci temsilcileri seçimlerini bu yönerge esaslarına  uygun olarak düzenlemek, yürütmek, seçim sonuçlarını duyurmak ve Üniversite Seçim Kuruluna bildirmek,</a:t>
            </a:r>
          </a:p>
          <a:p>
            <a:r>
              <a:rPr lang="tr-TR" cap="none" dirty="0"/>
              <a:t>ç)   Seçimlere yapılacak itirazları inceleyip karara bağlamak</a:t>
            </a:r>
          </a:p>
          <a:p>
            <a:r>
              <a:rPr lang="tr-TR" b="1" cap="none" dirty="0"/>
              <a:t>Üniversite seçim kurulu</a:t>
            </a:r>
          </a:p>
          <a:p>
            <a:r>
              <a:rPr lang="tr-TR" b="1" cap="none" dirty="0"/>
              <a:t>MADDE 13 </a:t>
            </a:r>
            <a:r>
              <a:rPr lang="tr-TR" cap="none" dirty="0"/>
              <a:t>- (1) Üniversite Seçim Kurulu, rektörün görevlendireceği bir rektör yardımcısının başkanlığında, bir dekan, bir yüksekokul/meslek yüksekokulu temsilcisinden oluşur.</a:t>
            </a:r>
          </a:p>
          <a:p>
            <a:r>
              <a:rPr lang="tr-TR" b="1" cap="none" dirty="0"/>
              <a:t>Üniversite seçim kurulunun görevleri</a:t>
            </a:r>
          </a:p>
          <a:p>
            <a:r>
              <a:rPr lang="tr-TR" b="1" cap="none" dirty="0"/>
              <a:t>MADDE 14 - </a:t>
            </a:r>
            <a:r>
              <a:rPr lang="tr-TR" cap="none" dirty="0"/>
              <a:t>(1) Üniversite seçim kurulunun görevleri şunlardır:</a:t>
            </a:r>
          </a:p>
          <a:p>
            <a:r>
              <a:rPr lang="tr-TR" cap="none" dirty="0"/>
              <a:t>a)  </a:t>
            </a:r>
            <a:r>
              <a:rPr lang="tr-TR" cap="none" dirty="0" smtClean="0"/>
              <a:t>Seçim </a:t>
            </a:r>
            <a:r>
              <a:rPr lang="tr-TR" cap="none" dirty="0"/>
              <a:t>takvimini belirlemek ve seçimlerden en az iki hafta önce ilan etmek,</a:t>
            </a:r>
          </a:p>
          <a:p>
            <a:r>
              <a:rPr lang="tr-TR" cap="none" dirty="0"/>
              <a:t>b) </a:t>
            </a:r>
            <a:r>
              <a:rPr lang="tr-TR" cap="none" dirty="0" smtClean="0"/>
              <a:t>Öğrenci </a:t>
            </a:r>
            <a:r>
              <a:rPr lang="tr-TR" cap="none" dirty="0"/>
              <a:t>temsilcileri seçimlerini bu yönerge esaslarına ve ilgili mevzuata uygun olarak düzenlemek, yürütülmesini sağlamak,</a:t>
            </a:r>
          </a:p>
          <a:p>
            <a:r>
              <a:rPr lang="tr-TR" cap="none" dirty="0"/>
              <a:t>c) </a:t>
            </a:r>
            <a:r>
              <a:rPr lang="tr-TR" cap="none" dirty="0" smtClean="0"/>
              <a:t>Öğrenci </a:t>
            </a:r>
            <a:r>
              <a:rPr lang="tr-TR" cap="none" dirty="0"/>
              <a:t>Konseyi Başkanı ve diğer organların seçimlerine yapılacak itirazları inceleyip karara bağlamak,</a:t>
            </a:r>
          </a:p>
          <a:p>
            <a:r>
              <a:rPr lang="tr-TR" cap="none" dirty="0"/>
              <a:t>ç) </a:t>
            </a:r>
            <a:r>
              <a:rPr lang="tr-TR" cap="none" dirty="0" smtClean="0"/>
              <a:t>Seçim </a:t>
            </a:r>
            <a:r>
              <a:rPr lang="tr-TR" cap="none" dirty="0"/>
              <a:t>sonuçlarını tutanaklar halinde Rektörlük makamına sunmak.</a:t>
            </a:r>
          </a:p>
          <a:p>
            <a:endParaRPr lang="tr-TR" cap="none" dirty="0"/>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3566542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 presetClass="entr" presetSubtype="4" fill="hold" grpId="0" nodeType="after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anim calcmode="lin" valueType="num">
                                      <p:cBhvr additive="base">
                                        <p:cTn id="48"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50" fill="hold">
                            <p:stCondLst>
                              <p:cond delay="1000"/>
                            </p:stCondLst>
                            <p:childTnLst>
                              <p:par>
                                <p:cTn id="51" presetID="2" presetClass="entr" presetSubtype="4" fill="hold" grpId="0" nodeType="afterEffect">
                                  <p:stCondLst>
                                    <p:cond delay="0"/>
                                  </p:stCondLst>
                                  <p:childTnLst>
                                    <p:set>
                                      <p:cBhvr>
                                        <p:cTn id="52" dur="1" fill="hold">
                                          <p:stCondLst>
                                            <p:cond delay="0"/>
                                          </p:stCondLst>
                                        </p:cTn>
                                        <p:tgtEl>
                                          <p:spTgt spid="5">
                                            <p:txEl>
                                              <p:pRg st="8" end="8"/>
                                            </p:txEl>
                                          </p:spTgt>
                                        </p:tgtEl>
                                        <p:attrNameLst>
                                          <p:attrName>style.visibility</p:attrName>
                                        </p:attrNameLst>
                                      </p:cBhvr>
                                      <p:to>
                                        <p:strVal val="visible"/>
                                      </p:to>
                                    </p:set>
                                    <p:anim calcmode="lin" valueType="num">
                                      <p:cBhvr additive="base">
                                        <p:cTn id="5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55" fill="hold">
                            <p:stCondLst>
                              <p:cond delay="1500"/>
                            </p:stCondLst>
                            <p:childTnLst>
                              <p:par>
                                <p:cTn id="56" presetID="2" presetClass="entr" presetSubtype="4" fill="hold" grpId="0" nodeType="afterEffect">
                                  <p:stCondLst>
                                    <p:cond delay="0"/>
                                  </p:stCondLst>
                                  <p:childTnLst>
                                    <p:set>
                                      <p:cBhvr>
                                        <p:cTn id="57" dur="1" fill="hold">
                                          <p:stCondLst>
                                            <p:cond delay="0"/>
                                          </p:stCondLst>
                                        </p:cTn>
                                        <p:tgtEl>
                                          <p:spTgt spid="5">
                                            <p:txEl>
                                              <p:pRg st="9" end="9"/>
                                            </p:txEl>
                                          </p:spTgt>
                                        </p:tgtEl>
                                        <p:attrNameLst>
                                          <p:attrName>style.visibility</p:attrName>
                                        </p:attrNameLst>
                                      </p:cBhvr>
                                      <p:to>
                                        <p:strVal val="visible"/>
                                      </p:to>
                                    </p:set>
                                    <p:anim calcmode="lin" valueType="num">
                                      <p:cBhvr additive="base">
                                        <p:cTn id="58"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60" fill="hold">
                            <p:stCondLst>
                              <p:cond delay="2000"/>
                            </p:stCondLst>
                            <p:childTnLst>
                              <p:par>
                                <p:cTn id="61" presetID="2" presetClass="entr" presetSubtype="4" fill="hold" grpId="0" nodeType="afterEffect">
                                  <p:stCondLst>
                                    <p:cond delay="0"/>
                                  </p:stCondLst>
                                  <p:childTnLst>
                                    <p:set>
                                      <p:cBhvr>
                                        <p:cTn id="62" dur="1" fill="hold">
                                          <p:stCondLst>
                                            <p:cond delay="0"/>
                                          </p:stCondLst>
                                        </p:cTn>
                                        <p:tgtEl>
                                          <p:spTgt spid="5">
                                            <p:txEl>
                                              <p:pRg st="10" end="10"/>
                                            </p:txEl>
                                          </p:spTgt>
                                        </p:tgtEl>
                                        <p:attrNameLst>
                                          <p:attrName>style.visibility</p:attrName>
                                        </p:attrNameLst>
                                      </p:cBhvr>
                                      <p:to>
                                        <p:strVal val="visible"/>
                                      </p:to>
                                    </p:set>
                                    <p:anim calcmode="lin" valueType="num">
                                      <p:cBhvr additive="base">
                                        <p:cTn id="6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2500"/>
                            </p:stCondLst>
                            <p:childTnLst>
                              <p:par>
                                <p:cTn id="66" presetID="2" presetClass="entr" presetSubtype="4" fill="hold" grpId="0" nodeType="afterEffect">
                                  <p:stCondLst>
                                    <p:cond delay="0"/>
                                  </p:stCondLst>
                                  <p:childTnLst>
                                    <p:set>
                                      <p:cBhvr>
                                        <p:cTn id="67" dur="1" fill="hold">
                                          <p:stCondLst>
                                            <p:cond delay="0"/>
                                          </p:stCondLst>
                                        </p:cTn>
                                        <p:tgtEl>
                                          <p:spTgt spid="5">
                                            <p:txEl>
                                              <p:pRg st="11" end="11"/>
                                            </p:txEl>
                                          </p:spTgt>
                                        </p:tgtEl>
                                        <p:attrNameLst>
                                          <p:attrName>style.visibility</p:attrName>
                                        </p:attrNameLst>
                                      </p:cBhvr>
                                      <p:to>
                                        <p:strVal val="visible"/>
                                      </p:to>
                                    </p:set>
                                    <p:anim calcmode="lin" valueType="num">
                                      <p:cBhvr additive="base">
                                        <p:cTn id="68"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70" fill="hold">
                            <p:stCondLst>
                              <p:cond delay="3000"/>
                            </p:stCondLst>
                            <p:childTnLst>
                              <p:par>
                                <p:cTn id="71" presetID="2" presetClass="entr" presetSubtype="4" fill="hold" grpId="0" nodeType="afterEffect">
                                  <p:stCondLst>
                                    <p:cond delay="0"/>
                                  </p:stCondLst>
                                  <p:childTnLst>
                                    <p:set>
                                      <p:cBhvr>
                                        <p:cTn id="72" dur="1" fill="hold">
                                          <p:stCondLst>
                                            <p:cond delay="0"/>
                                          </p:stCondLst>
                                        </p:cTn>
                                        <p:tgtEl>
                                          <p:spTgt spid="5">
                                            <p:txEl>
                                              <p:pRg st="12" end="12"/>
                                            </p:txEl>
                                          </p:spTgt>
                                        </p:tgtEl>
                                        <p:attrNameLst>
                                          <p:attrName>style.visibility</p:attrName>
                                        </p:attrNameLst>
                                      </p:cBhvr>
                                      <p:to>
                                        <p:strVal val="visible"/>
                                      </p:to>
                                    </p:set>
                                    <p:anim calcmode="lin" valueType="num">
                                      <p:cBhvr additive="base">
                                        <p:cTn id="73"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par>
                          <p:cTn id="75" fill="hold">
                            <p:stCondLst>
                              <p:cond delay="3500"/>
                            </p:stCondLst>
                            <p:childTnLst>
                              <p:par>
                                <p:cTn id="76" presetID="2" presetClass="entr" presetSubtype="4" fill="hold" grpId="0" nodeType="afterEffect">
                                  <p:stCondLst>
                                    <p:cond delay="0"/>
                                  </p:stCondLst>
                                  <p:childTnLst>
                                    <p:set>
                                      <p:cBhvr>
                                        <p:cTn id="77" dur="1" fill="hold">
                                          <p:stCondLst>
                                            <p:cond delay="0"/>
                                          </p:stCondLst>
                                        </p:cTn>
                                        <p:tgtEl>
                                          <p:spTgt spid="5">
                                            <p:txEl>
                                              <p:pRg st="13" end="13"/>
                                            </p:txEl>
                                          </p:spTgt>
                                        </p:tgtEl>
                                        <p:attrNameLst>
                                          <p:attrName>style.visibility</p:attrName>
                                        </p:attrNameLst>
                                      </p:cBhvr>
                                      <p:to>
                                        <p:strVal val="visible"/>
                                      </p:to>
                                    </p:set>
                                    <p:anim calcmode="lin" valueType="num">
                                      <p:cBhvr additive="base">
                                        <p:cTn id="78"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uvarlatılmış Dikdörtgen 5"/>
          <p:cNvSpPr/>
          <p:nvPr/>
        </p:nvSpPr>
        <p:spPr>
          <a:xfrm>
            <a:off x="0" y="6026728"/>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6468" y="268697"/>
            <a:ext cx="1979064" cy="1979064"/>
          </a:xfrm>
          <a:prstGeom prst="rect">
            <a:avLst/>
          </a:prstGeom>
        </p:spPr>
      </p:pic>
      <p:sp>
        <p:nvSpPr>
          <p:cNvPr id="8" name="Unvan 1"/>
          <p:cNvSpPr>
            <a:spLocks noGrp="1"/>
          </p:cNvSpPr>
          <p:nvPr>
            <p:ph type="title"/>
          </p:nvPr>
        </p:nvSpPr>
        <p:spPr>
          <a:xfrm>
            <a:off x="1295400" y="3055095"/>
            <a:ext cx="9601200" cy="2057400"/>
          </a:xfrm>
        </p:spPr>
        <p:txBody>
          <a:bodyPr>
            <a:noAutofit/>
          </a:bodyPr>
          <a:lstStyle/>
          <a:p>
            <a:r>
              <a:rPr lang="tr-TR" sz="5400" b="1" dirty="0" smtClean="0"/>
              <a:t>BENİ DİNLEDİĞİNİZ </a:t>
            </a:r>
            <a:r>
              <a:rPr lang="tr-TR" sz="5400" b="1" smtClean="0"/>
              <a:t>İÇİN TEŞEKKÜR EDERİM.</a:t>
            </a:r>
            <a:endParaRPr lang="tr-TR" sz="5400" b="1" dirty="0"/>
          </a:p>
        </p:txBody>
      </p:sp>
      <p:sp>
        <p:nvSpPr>
          <p:cNvPr id="9" name="Dikdörtgen 8"/>
          <p:cNvSpPr/>
          <p:nvPr/>
        </p:nvSpPr>
        <p:spPr>
          <a:xfrm>
            <a:off x="8878097" y="5994764"/>
            <a:ext cx="2408032" cy="461665"/>
          </a:xfrm>
          <a:prstGeom prst="rect">
            <a:avLst/>
          </a:prstGeom>
        </p:spPr>
        <p:txBody>
          <a:bodyPr wrap="none">
            <a:spAutoFit/>
          </a:bodyPr>
          <a:lstStyle/>
          <a:p>
            <a:r>
              <a:rPr lang="tr-TR" sz="2400" b="1" spc="300" dirty="0">
                <a:solidFill>
                  <a:schemeClr val="bg1"/>
                </a:solidFill>
              </a:rPr>
              <a:t>ÜNİVERSİTESİ</a:t>
            </a:r>
          </a:p>
        </p:txBody>
      </p:sp>
      <p:sp>
        <p:nvSpPr>
          <p:cNvPr id="10" name="Dikdörtgen 9"/>
          <p:cNvSpPr/>
          <p:nvPr/>
        </p:nvSpPr>
        <p:spPr>
          <a:xfrm>
            <a:off x="1367354" y="5973278"/>
            <a:ext cx="2289409" cy="461665"/>
          </a:xfrm>
          <a:prstGeom prst="rect">
            <a:avLst/>
          </a:prstGeom>
        </p:spPr>
        <p:txBody>
          <a:bodyPr wrap="none">
            <a:spAutoFit/>
          </a:bodyPr>
          <a:lstStyle/>
          <a:p>
            <a:r>
              <a:rPr lang="tr-TR" sz="2400" b="1" spc="300" dirty="0">
                <a:solidFill>
                  <a:schemeClr val="bg1"/>
                </a:solidFill>
              </a:rPr>
              <a:t>GÜMÜŞHANE</a:t>
            </a:r>
            <a:endParaRPr lang="tr-TR" sz="2400" b="1" spc="300" dirty="0"/>
          </a:p>
        </p:txBody>
      </p:sp>
    </p:spTree>
    <p:extLst>
      <p:ext uri="{BB962C8B-B14F-4D97-AF65-F5344CB8AC3E}">
        <p14:creationId xmlns:p14="http://schemas.microsoft.com/office/powerpoint/2010/main" val="4462369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5"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anim calcmode="lin" valueType="num">
                                      <p:cBhvr>
                                        <p:cTn id="14" dur="2000" fill="hold"/>
                                        <p:tgtEl>
                                          <p:spTgt spid="8"/>
                                        </p:tgtEl>
                                        <p:attrNameLst>
                                          <p:attrName>ppt_w</p:attrName>
                                        </p:attrNameLst>
                                      </p:cBhvr>
                                      <p:tavLst>
                                        <p:tav tm="0" fmla="#ppt_w*sin(2.5*pi*$)">
                                          <p:val>
                                            <p:fltVal val="0"/>
                                          </p:val>
                                        </p:tav>
                                        <p:tav tm="100000">
                                          <p:val>
                                            <p:fltVal val="1"/>
                                          </p:val>
                                        </p:tav>
                                      </p:tavLst>
                                    </p:anim>
                                    <p:anim calcmode="lin" valueType="num">
                                      <p:cBhvr>
                                        <p:cTn id="15"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Yuvarlatılmış Dikdörtgen 7"/>
          <p:cNvSpPr/>
          <p:nvPr/>
        </p:nvSpPr>
        <p:spPr>
          <a:xfrm>
            <a:off x="0" y="6366842"/>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0" y="6325375"/>
            <a:ext cx="12192000" cy="369332"/>
          </a:xfrm>
          <a:prstGeom prst="rect">
            <a:avLst/>
          </a:prstGeom>
        </p:spPr>
        <p:txBody>
          <a:bodyPr wrap="square">
            <a:spAutoFit/>
          </a:bodyPr>
          <a:lstStyle/>
          <a:p>
            <a:pPr algn="ctr"/>
            <a:r>
              <a:rPr lang="tr-TR" dirty="0" smtClean="0">
                <a:solidFill>
                  <a:schemeClr val="bg1"/>
                </a:solidFill>
              </a:rPr>
              <a:t>Yükseköğretim Kurumları Öğrenci Konseyleri ve Yükseköğretim Kurumları Ulusal Öğrenci Konseyi Yönetmeliği</a:t>
            </a:r>
            <a:endParaRPr lang="tr-TR" dirty="0"/>
          </a:p>
        </p:txBody>
      </p:sp>
      <p:sp>
        <p:nvSpPr>
          <p:cNvPr id="12" name="Başlık 1"/>
          <p:cNvSpPr txBox="1">
            <a:spLocks/>
          </p:cNvSpPr>
          <p:nvPr/>
        </p:nvSpPr>
        <p:spPr>
          <a:xfrm>
            <a:off x="1066799" y="265175"/>
            <a:ext cx="10353869" cy="5333191"/>
          </a:xfrm>
          <a:prstGeom prst="rect">
            <a:avLst/>
          </a:prstGeom>
        </p:spPr>
        <p:txBody>
          <a:bodyPr vert="horz" lIns="91440" tIns="45720" rIns="91440" bIns="45720" rtlCol="0" anchor="ctr">
            <a:normAutofit fontScale="475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endParaRPr lang="tr-TR" sz="6000" b="1" dirty="0"/>
          </a:p>
          <a:p>
            <a:endParaRPr lang="tr-TR" sz="6000" b="1" dirty="0" smtClean="0"/>
          </a:p>
          <a:p>
            <a:endParaRPr lang="tr-TR" sz="6000" b="1" dirty="0"/>
          </a:p>
          <a:p>
            <a:endParaRPr lang="tr-TR" sz="6000" b="1" dirty="0" smtClean="0"/>
          </a:p>
          <a:p>
            <a:endParaRPr lang="tr-TR" sz="6000" b="1" dirty="0"/>
          </a:p>
          <a:p>
            <a:endParaRPr lang="tr-TR" sz="6000" b="1" dirty="0" smtClean="0"/>
          </a:p>
          <a:p>
            <a:r>
              <a:rPr lang="tr-TR" sz="8000" b="1" dirty="0" smtClean="0"/>
              <a:t>GÜMÜŞHANE ÜNİVERSİTESİ</a:t>
            </a:r>
          </a:p>
          <a:p>
            <a:endParaRPr lang="tr-TR" sz="6000" b="1" dirty="0" smtClean="0"/>
          </a:p>
          <a:p>
            <a:pPr>
              <a:lnSpc>
                <a:spcPct val="170000"/>
              </a:lnSpc>
            </a:pPr>
            <a:r>
              <a:rPr lang="tr-TR" sz="5100" b="1" i="1" dirty="0"/>
              <a:t>YÜKSEKÖĞRETİM KURUMLARI ÖĞRENCİ KONSEYLERİ VE </a:t>
            </a:r>
            <a:r>
              <a:rPr lang="tr-TR" sz="5100" b="1" i="1" dirty="0" smtClean="0"/>
              <a:t>YÜKSEKÖĞRETİM KURUMLARI </a:t>
            </a:r>
            <a:r>
              <a:rPr lang="tr-TR" sz="5100" b="1" i="1" dirty="0"/>
              <a:t>ULUSAL ÖĞRENCİ KONSEYİ YÖNETMELİĞİ</a:t>
            </a:r>
            <a:r>
              <a:rPr lang="tr-TR" sz="6000" b="1" dirty="0" smtClean="0"/>
              <a:t/>
            </a:r>
            <a:br>
              <a:rPr lang="tr-TR" sz="6000" b="1" dirty="0" smtClean="0"/>
            </a:br>
            <a:endParaRPr lang="tr-TR" b="1" dirty="0"/>
          </a:p>
        </p:txBody>
      </p:sp>
      <p:pic>
        <p:nvPicPr>
          <p:cNvPr id="15" name="Resi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8138" y="374904"/>
            <a:ext cx="1527111" cy="1527111"/>
          </a:xfrm>
          <a:prstGeom prst="rect">
            <a:avLst/>
          </a:prstGeom>
        </p:spPr>
      </p:pic>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7620" y="5708095"/>
            <a:ext cx="748146" cy="748146"/>
          </a:xfrm>
          <a:prstGeom prst="rect">
            <a:avLst/>
          </a:prstGeom>
        </p:spPr>
      </p:pic>
    </p:spTree>
    <p:extLst>
      <p:ext uri="{BB962C8B-B14F-4D97-AF65-F5344CB8AC3E}">
        <p14:creationId xmlns:p14="http://schemas.microsoft.com/office/powerpoint/2010/main" val="2598772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xEl>
                                              <p:pRg st="6" end="6"/>
                                            </p:txEl>
                                          </p:spTgt>
                                        </p:tgtEl>
                                        <p:attrNameLst>
                                          <p:attrName>style.visibility</p:attrName>
                                        </p:attrNameLst>
                                      </p:cBhvr>
                                      <p:to>
                                        <p:strVal val="visible"/>
                                      </p:to>
                                    </p:set>
                                    <p:anim calcmode="lin" valueType="num">
                                      <p:cBhvr additive="base">
                                        <p:cTn id="7"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6" end="6"/>
                                            </p:txEl>
                                          </p:spTgt>
                                        </p:tgtEl>
                                        <p:attrNameLst>
                                          <p:attrName>ppt_y</p:attrName>
                                        </p:attrNameLst>
                                      </p:cBhvr>
                                      <p:tavLst>
                                        <p:tav tm="0">
                                          <p:val>
                                            <p:strVal val="1+#ppt_h/2"/>
                                          </p:val>
                                        </p:tav>
                                        <p:tav tm="100000">
                                          <p:val>
                                            <p:strVal val="#ppt_y"/>
                                          </p:val>
                                        </p:tav>
                                      </p:tavLst>
                                    </p:anim>
                                  </p:childTnLst>
                                </p:cTn>
                              </p:par>
                              <p:par>
                                <p:cTn id="9" presetID="21" presetClass="entr" presetSubtype="1"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2000"/>
                                        <p:tgtEl>
                                          <p:spTgt spid="15"/>
                                        </p:tgtEl>
                                      </p:cBhvr>
                                    </p:animEffect>
                                  </p:childTnLst>
                                </p:cTn>
                              </p:par>
                            </p:childTnLst>
                          </p:cTn>
                        </p:par>
                        <p:par>
                          <p:cTn id="12" fill="hold">
                            <p:stCondLst>
                              <p:cond delay="2000"/>
                            </p:stCondLst>
                            <p:childTnLst>
                              <p:par>
                                <p:cTn id="13" presetID="31" presetClass="entr" presetSubtype="0" fill="hold" nodeType="afterEffect">
                                  <p:stCondLst>
                                    <p:cond delay="0"/>
                                  </p:stCondLst>
                                  <p:childTnLst>
                                    <p:set>
                                      <p:cBhvr>
                                        <p:cTn id="14" dur="1" fill="hold">
                                          <p:stCondLst>
                                            <p:cond delay="0"/>
                                          </p:stCondLst>
                                        </p:cTn>
                                        <p:tgtEl>
                                          <p:spTgt spid="12">
                                            <p:txEl>
                                              <p:pRg st="8" end="8"/>
                                            </p:txEl>
                                          </p:spTgt>
                                        </p:tgtEl>
                                        <p:attrNameLst>
                                          <p:attrName>style.visibility</p:attrName>
                                        </p:attrNameLst>
                                      </p:cBhvr>
                                      <p:to>
                                        <p:strVal val="visible"/>
                                      </p:to>
                                    </p:set>
                                    <p:anim calcmode="lin" valueType="num">
                                      <p:cBhvr>
                                        <p:cTn id="15" dur="1000" fill="hold"/>
                                        <p:tgtEl>
                                          <p:spTgt spid="12">
                                            <p:txEl>
                                              <p:pRg st="8" end="8"/>
                                            </p:txEl>
                                          </p:spTgt>
                                        </p:tgtEl>
                                        <p:attrNameLst>
                                          <p:attrName>ppt_w</p:attrName>
                                        </p:attrNameLst>
                                      </p:cBhvr>
                                      <p:tavLst>
                                        <p:tav tm="0">
                                          <p:val>
                                            <p:fltVal val="0"/>
                                          </p:val>
                                        </p:tav>
                                        <p:tav tm="100000">
                                          <p:val>
                                            <p:strVal val="#ppt_w"/>
                                          </p:val>
                                        </p:tav>
                                      </p:tavLst>
                                    </p:anim>
                                    <p:anim calcmode="lin" valueType="num">
                                      <p:cBhvr>
                                        <p:cTn id="16" dur="1000" fill="hold"/>
                                        <p:tgtEl>
                                          <p:spTgt spid="12">
                                            <p:txEl>
                                              <p:pRg st="8" end="8"/>
                                            </p:txEl>
                                          </p:spTgt>
                                        </p:tgtEl>
                                        <p:attrNameLst>
                                          <p:attrName>ppt_h</p:attrName>
                                        </p:attrNameLst>
                                      </p:cBhvr>
                                      <p:tavLst>
                                        <p:tav tm="0">
                                          <p:val>
                                            <p:fltVal val="0"/>
                                          </p:val>
                                        </p:tav>
                                        <p:tav tm="100000">
                                          <p:val>
                                            <p:strVal val="#ppt_h"/>
                                          </p:val>
                                        </p:tav>
                                      </p:tavLst>
                                    </p:anim>
                                    <p:anim calcmode="lin" valueType="num">
                                      <p:cBhvr>
                                        <p:cTn id="17" dur="1000" fill="hold"/>
                                        <p:tgtEl>
                                          <p:spTgt spid="12">
                                            <p:txEl>
                                              <p:pRg st="8" end="8"/>
                                            </p:txEl>
                                          </p:spTgt>
                                        </p:tgtEl>
                                        <p:attrNameLst>
                                          <p:attrName>style.rotation</p:attrName>
                                        </p:attrNameLst>
                                      </p:cBhvr>
                                      <p:tavLst>
                                        <p:tav tm="0">
                                          <p:val>
                                            <p:fltVal val="90"/>
                                          </p:val>
                                        </p:tav>
                                        <p:tav tm="100000">
                                          <p:val>
                                            <p:fltVal val="0"/>
                                          </p:val>
                                        </p:tav>
                                      </p:tavLst>
                                    </p:anim>
                                    <p:animEffect transition="in" filter="fade">
                                      <p:cBhvr>
                                        <p:cTn id="18" dur="1000"/>
                                        <p:tgtEl>
                                          <p:spTgt spid="12">
                                            <p:txEl>
                                              <p:pRg st="8" end="8"/>
                                            </p:txEl>
                                          </p:spTgt>
                                        </p:tgtEl>
                                      </p:cBhvr>
                                    </p:animEffect>
                                  </p:childTnLst>
                                </p:cTn>
                              </p:par>
                            </p:childTnLst>
                          </p:cTn>
                        </p:par>
                        <p:par>
                          <p:cTn id="19" fill="hold">
                            <p:stCondLst>
                              <p:cond delay="3000"/>
                            </p:stCondLst>
                            <p:childTnLst>
                              <p:par>
                                <p:cTn id="20" presetID="2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par>
                          <p:cTn id="23" fill="hold">
                            <p:stCondLst>
                              <p:cond delay="3500"/>
                            </p:stCondLst>
                            <p:childTnLst>
                              <p:par>
                                <p:cTn id="24" presetID="31"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fltVal val="0"/>
                                          </p:val>
                                        </p:tav>
                                        <p:tav tm="100000">
                                          <p:val>
                                            <p:strVal val="#ppt_w"/>
                                          </p:val>
                                        </p:tav>
                                      </p:tavLst>
                                    </p:anim>
                                    <p:anim calcmode="lin" valueType="num">
                                      <p:cBhvr>
                                        <p:cTn id="27" dur="1000" fill="hold"/>
                                        <p:tgtEl>
                                          <p:spTgt spid="11"/>
                                        </p:tgtEl>
                                        <p:attrNameLst>
                                          <p:attrName>ppt_h</p:attrName>
                                        </p:attrNameLst>
                                      </p:cBhvr>
                                      <p:tavLst>
                                        <p:tav tm="0">
                                          <p:val>
                                            <p:fltVal val="0"/>
                                          </p:val>
                                        </p:tav>
                                        <p:tav tm="100000">
                                          <p:val>
                                            <p:strVal val="#ppt_h"/>
                                          </p:val>
                                        </p:tav>
                                      </p:tavLst>
                                    </p:anim>
                                    <p:anim calcmode="lin" valueType="num">
                                      <p:cBhvr>
                                        <p:cTn id="28" dur="1000" fill="hold"/>
                                        <p:tgtEl>
                                          <p:spTgt spid="11"/>
                                        </p:tgtEl>
                                        <p:attrNameLst>
                                          <p:attrName>style.rotation</p:attrName>
                                        </p:attrNameLst>
                                      </p:cBhvr>
                                      <p:tavLst>
                                        <p:tav tm="0">
                                          <p:val>
                                            <p:fltVal val="90"/>
                                          </p:val>
                                        </p:tav>
                                        <p:tav tm="100000">
                                          <p:val>
                                            <p:fltVal val="0"/>
                                          </p:val>
                                        </p:tav>
                                      </p:tavLst>
                                    </p:anim>
                                    <p:animEffect transition="in" filter="fade">
                                      <p:cBhvr>
                                        <p:cTn id="2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49" y="411783"/>
            <a:ext cx="10364451" cy="484329"/>
          </a:xfrm>
        </p:spPr>
        <p:txBody>
          <a:bodyPr>
            <a:noAutofit/>
          </a:bodyPr>
          <a:lstStyle/>
          <a:p>
            <a:r>
              <a:rPr lang="tr-TR" sz="1800" b="1" dirty="0" smtClean="0"/>
              <a:t/>
            </a:r>
            <a:br>
              <a:rPr lang="tr-TR" sz="1800" b="1" dirty="0" smtClean="0"/>
            </a:br>
            <a:r>
              <a:rPr lang="tr-TR" sz="1800" b="1" dirty="0" smtClean="0"/>
              <a:t>BİRİNCİ </a:t>
            </a:r>
            <a:r>
              <a:rPr lang="tr-TR" sz="1800" b="1" dirty="0"/>
              <a:t>BÖLÜM</a:t>
            </a:r>
            <a:r>
              <a:rPr lang="tr-TR" sz="1800" dirty="0"/>
              <a:t/>
            </a:r>
            <a:br>
              <a:rPr lang="tr-TR" sz="1800" dirty="0"/>
            </a:br>
            <a:r>
              <a:rPr lang="tr-TR" sz="1800" b="1" dirty="0"/>
              <a:t>Amaç, Kapsam, Dayanak ve Tanımlar</a:t>
            </a:r>
            <a:r>
              <a:rPr lang="tr-TR" sz="1800" dirty="0"/>
              <a:t/>
            </a:r>
            <a:br>
              <a:rPr lang="tr-TR" sz="1800" dirty="0"/>
            </a:br>
            <a:endParaRPr lang="tr-TR" sz="1800" b="1" dirty="0"/>
          </a:p>
        </p:txBody>
      </p:sp>
      <p:sp>
        <p:nvSpPr>
          <p:cNvPr id="5" name="İçerik Yer Tutucusu 4"/>
          <p:cNvSpPr>
            <a:spLocks noGrp="1"/>
          </p:cNvSpPr>
          <p:nvPr>
            <p:ph sz="quarter" idx="13"/>
          </p:nvPr>
        </p:nvSpPr>
        <p:spPr>
          <a:xfrm>
            <a:off x="913774" y="896112"/>
            <a:ext cx="10363826" cy="5347734"/>
          </a:xfrm>
        </p:spPr>
        <p:txBody>
          <a:bodyPr>
            <a:normAutofit fontScale="85000" lnSpcReduction="10000"/>
          </a:bodyPr>
          <a:lstStyle/>
          <a:p>
            <a:r>
              <a:rPr lang="tr-TR" b="1" cap="none" dirty="0"/>
              <a:t>Amaç</a:t>
            </a:r>
          </a:p>
          <a:p>
            <a:r>
              <a:rPr lang="tr-TR" b="1" cap="none" dirty="0" smtClean="0"/>
              <a:t>MADDE </a:t>
            </a:r>
            <a:r>
              <a:rPr lang="tr-TR" b="1" cap="none" dirty="0"/>
              <a:t>1 </a:t>
            </a:r>
            <a:r>
              <a:rPr lang="tr-TR" cap="none" dirty="0"/>
              <a:t>– (1) Bu Yönetmeliğin amacı; Türkiye’deki yükseköğretim kurumlarına kayıtlı ön lisans ve lisans öğrencilerinin eğitim, sağlık, spor ve kültürel ihtiyaçlarının karşılanması ve geliştirilmesinde haklarını gözetmek, ulusal çıkarlar konusunda duyarlı olmalarını sağlamak, yükseköğretim kurumları yönetim organları ile öğrenciler arasında etkili bir iletişim kurarak öğrencilerin beklenti ve isteklerini yönetim organlarına iletmek ve öğrencilerin eğitim-öğretim konusundaki kararlara katılımını sağlamak amacıyla oluşturulan Yükseköğretim Kurumları Öğrenci Konseyleri ile bunları ulusal ve uluslararası düzeyde temsil etmek için Yükseköğretim Kurumları Ulusal Öğrenci Konseyinin kuruluş, görev, yetki ve çalışma esaslarını düzenlemektir.</a:t>
            </a:r>
          </a:p>
          <a:p>
            <a:r>
              <a:rPr lang="tr-TR" b="1" cap="none" dirty="0" smtClean="0"/>
              <a:t>Kapsam</a:t>
            </a:r>
            <a:endParaRPr lang="tr-TR" b="1" cap="none" dirty="0"/>
          </a:p>
          <a:p>
            <a:r>
              <a:rPr lang="tr-TR" b="1" cap="none" dirty="0" smtClean="0"/>
              <a:t>MADDE </a:t>
            </a:r>
            <a:r>
              <a:rPr lang="tr-TR" b="1" cap="none" dirty="0"/>
              <a:t>2 </a:t>
            </a:r>
            <a:r>
              <a:rPr lang="tr-TR" cap="none" dirty="0"/>
              <a:t>– (1) Bu Yönetmelik; Türkiye’deki yükseköğretim kurumlarında ön lisans ve lisans öğrencilerini temsil etme yetkisiyle kurulan Yükseköğretim Kurumları Öğrenci Konseyleri ve Yükseköğretim Kurumları Ulusal Öğrenci Konseyinin kuruluş, görev, yetki ve çalışma esaslarına ilişkin hükümleri kapsar.</a:t>
            </a:r>
          </a:p>
          <a:p>
            <a:r>
              <a:rPr lang="tr-TR" b="1" cap="none" dirty="0" smtClean="0"/>
              <a:t>Dayanak</a:t>
            </a:r>
            <a:endParaRPr lang="tr-TR" b="1" cap="none" dirty="0"/>
          </a:p>
          <a:p>
            <a:r>
              <a:rPr lang="tr-TR" b="1" cap="none" dirty="0" smtClean="0"/>
              <a:t>MADDE </a:t>
            </a:r>
            <a:r>
              <a:rPr lang="tr-TR" b="1" cap="none" dirty="0"/>
              <a:t>3 </a:t>
            </a:r>
            <a:r>
              <a:rPr lang="tr-TR" cap="none" dirty="0"/>
              <a:t>– (1) Bu Yönetmelik, 4/11/1981 tarihli ve 2547 sayılı Yükseköğretim Kanununun 7 </a:t>
            </a:r>
            <a:r>
              <a:rPr lang="tr-TR" cap="none" dirty="0" err="1"/>
              <a:t>nci</a:t>
            </a:r>
            <a:r>
              <a:rPr lang="tr-TR" cap="none" dirty="0"/>
              <a:t> ve 65 inci maddelerine dayanılarak hazırlanmıştır.</a:t>
            </a:r>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28696496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additive="base">
                                        <p:cTn id="2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 calcmode="lin" valueType="num">
                                      <p:cBhvr additive="base">
                                        <p:cTn id="34"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 calcmode="lin" valueType="num">
                                      <p:cBhvr additive="base">
                                        <p:cTn id="3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quarter" idx="13"/>
          </p:nvPr>
        </p:nvSpPr>
        <p:spPr>
          <a:xfrm>
            <a:off x="913773" y="553915"/>
            <a:ext cx="10604149" cy="5689931"/>
          </a:xfrm>
        </p:spPr>
        <p:txBody>
          <a:bodyPr>
            <a:normAutofit fontScale="70000" lnSpcReduction="20000"/>
          </a:bodyPr>
          <a:lstStyle/>
          <a:p>
            <a:r>
              <a:rPr lang="tr-TR" b="1" cap="none" dirty="0"/>
              <a:t>Tanımlar</a:t>
            </a:r>
          </a:p>
          <a:p>
            <a:r>
              <a:rPr lang="tr-TR" b="1" cap="none" dirty="0" smtClean="0"/>
              <a:t>MADDE </a:t>
            </a:r>
            <a:r>
              <a:rPr lang="tr-TR" b="1" cap="none" dirty="0"/>
              <a:t>4 </a:t>
            </a:r>
            <a:r>
              <a:rPr lang="tr-TR" cap="none" dirty="0"/>
              <a:t>– (1) Bu Yönetmelikte geçen;</a:t>
            </a:r>
          </a:p>
          <a:p>
            <a:r>
              <a:rPr lang="tr-TR" cap="none" dirty="0" smtClean="0"/>
              <a:t>a</a:t>
            </a:r>
            <a:r>
              <a:rPr lang="tr-TR" cap="none" dirty="0"/>
              <a:t>) </a:t>
            </a:r>
            <a:r>
              <a:rPr lang="tr-TR" b="1" cap="none" dirty="0"/>
              <a:t>Bölüm/program/anabilim dalı/</a:t>
            </a:r>
            <a:r>
              <a:rPr lang="tr-TR" b="1" cap="none" dirty="0" err="1"/>
              <a:t>anasanat</a:t>
            </a:r>
            <a:r>
              <a:rPr lang="tr-TR" b="1" cap="none" dirty="0"/>
              <a:t> dalı öğrenci temsilcisi: </a:t>
            </a:r>
            <a:r>
              <a:rPr lang="tr-TR" cap="none" dirty="0"/>
              <a:t>Bir yükseköğretim kurumunun; fakülte, yüksekokul, konservatuvar veya meslek yüksekokullarındaki her bir bölüm/program/anabilim dalı/</a:t>
            </a:r>
            <a:r>
              <a:rPr lang="tr-TR" cap="none" dirty="0" err="1"/>
              <a:t>anasanat</a:t>
            </a:r>
            <a:r>
              <a:rPr lang="tr-TR" cap="none" dirty="0"/>
              <a:t> dalı öğrencilerinin, kendi aralarından, bulundukları bölüm/program/anabilim dalı/</a:t>
            </a:r>
            <a:r>
              <a:rPr lang="tr-TR" cap="none" dirty="0" err="1"/>
              <a:t>anasanat</a:t>
            </a:r>
            <a:r>
              <a:rPr lang="tr-TR" cap="none" dirty="0"/>
              <a:t> dalı öğrencilerini, öğrenci konseyinde temsil etmesi için seçtiği öğrenciyi,</a:t>
            </a:r>
          </a:p>
          <a:p>
            <a:r>
              <a:rPr lang="tr-TR" cap="none" dirty="0" smtClean="0"/>
              <a:t>b</a:t>
            </a:r>
            <a:r>
              <a:rPr lang="tr-TR" cap="none" dirty="0"/>
              <a:t>) </a:t>
            </a:r>
            <a:r>
              <a:rPr lang="tr-TR" b="1" cap="none" dirty="0"/>
              <a:t>Fakülte/yüksekokul/konservatuvar/meslek yüksekokulu öğrenci temsilcisi:</a:t>
            </a:r>
            <a:r>
              <a:rPr lang="tr-TR" cap="none" dirty="0"/>
              <a:t> Bir yükseköğretim kurumunun; fakülte, yüksekokul, konservatuvar veya meslek yüksekokullarındaki bölüm/program/anabilim dalı/</a:t>
            </a:r>
            <a:r>
              <a:rPr lang="tr-TR" cap="none" dirty="0" err="1"/>
              <a:t>anasanat</a:t>
            </a:r>
            <a:r>
              <a:rPr lang="tr-TR" cap="none" dirty="0"/>
              <a:t> dalı öğrenci temsilcilerinin, kendi aralarından, bulundukları fakülte, yüksekokul, konservatuvar veya meslek yüksekokulu öğrencilerini öğrenci konseyinde temsil etmesi için seçtiği öğrenciyi,</a:t>
            </a:r>
          </a:p>
          <a:p>
            <a:r>
              <a:rPr lang="tr-TR" cap="none" dirty="0" smtClean="0"/>
              <a:t>c</a:t>
            </a:r>
            <a:r>
              <a:rPr lang="tr-TR" cap="none" dirty="0"/>
              <a:t>) </a:t>
            </a:r>
            <a:r>
              <a:rPr lang="tr-TR" b="1" cap="none" dirty="0"/>
              <a:t>Öğrenci konseyi başkanı: </a:t>
            </a:r>
            <a:r>
              <a:rPr lang="tr-TR" cap="none" dirty="0"/>
              <a:t>Bir yükseköğretim kurumundaki öğrenci konseyinin ve öğrenci konseyi yönetim kurulunun başkanını,</a:t>
            </a:r>
          </a:p>
          <a:p>
            <a:r>
              <a:rPr lang="tr-TR" cap="none" dirty="0" smtClean="0"/>
              <a:t>ç</a:t>
            </a:r>
            <a:r>
              <a:rPr lang="tr-TR" cap="none" dirty="0"/>
              <a:t>) </a:t>
            </a:r>
            <a:r>
              <a:rPr lang="tr-TR" b="1" cap="none" dirty="0"/>
              <a:t>Öğrenci konseyi denetleme kurulu: </a:t>
            </a:r>
            <a:r>
              <a:rPr lang="tr-TR" cap="none" dirty="0"/>
              <a:t>Bir yükseköğretim kurumundaki öğrenci konseyinin denetleme organını,</a:t>
            </a:r>
          </a:p>
          <a:p>
            <a:r>
              <a:rPr lang="tr-TR" cap="none" dirty="0" smtClean="0"/>
              <a:t>d</a:t>
            </a:r>
            <a:r>
              <a:rPr lang="tr-TR" cap="none" dirty="0"/>
              <a:t>) </a:t>
            </a:r>
            <a:r>
              <a:rPr lang="tr-TR" b="1" cap="none" dirty="0"/>
              <a:t>Öğrenci konseyi genel kurulu: </a:t>
            </a:r>
            <a:r>
              <a:rPr lang="tr-TR" cap="none" dirty="0"/>
              <a:t>Bir yükseköğretim kurumundaki fakülte/yüksekokul/ konservatuvar/meslek yüksekokulu öğrenci temsilcileri ile bölüm/program/anabilim dalı/</a:t>
            </a:r>
            <a:r>
              <a:rPr lang="tr-TR" cap="none" dirty="0" err="1"/>
              <a:t>anasanat</a:t>
            </a:r>
            <a:r>
              <a:rPr lang="tr-TR" cap="none" dirty="0"/>
              <a:t> dalı öğrenci temsilcilerinden oluşan kurulu,</a:t>
            </a:r>
          </a:p>
          <a:p>
            <a:r>
              <a:rPr lang="tr-TR" cap="none" dirty="0" smtClean="0"/>
              <a:t>e</a:t>
            </a:r>
            <a:r>
              <a:rPr lang="tr-TR" cap="none" dirty="0"/>
              <a:t>) </a:t>
            </a:r>
            <a:r>
              <a:rPr lang="tr-TR" b="1" cap="none" dirty="0"/>
              <a:t>Öğrenci konseyi yönetim kurulu:</a:t>
            </a:r>
            <a:r>
              <a:rPr lang="tr-TR" cap="none" dirty="0"/>
              <a:t> Bir yükseköğretim kurumundaki fakülte/yüksekokul /konservatuvar/meslek yüksekokulu öğrenci temsilcilerinden oluşan kurulu,</a:t>
            </a:r>
          </a:p>
          <a:p>
            <a:r>
              <a:rPr lang="tr-TR" cap="none" dirty="0" smtClean="0"/>
              <a:t>f</a:t>
            </a:r>
            <a:r>
              <a:rPr lang="tr-TR" cap="none" dirty="0"/>
              <a:t>) </a:t>
            </a:r>
            <a:r>
              <a:rPr lang="tr-TR" b="1" cap="none" dirty="0"/>
              <a:t>Yükseköğretim kurumları ulusal öğrenci konseyi:</a:t>
            </a:r>
            <a:r>
              <a:rPr lang="tr-TR" cap="none" dirty="0"/>
              <a:t> Türkiye’deki yükseköğretim kurumları öğrenci konseyleri başkanlarının bir araya gelerek kurduğu öğrenci birliğini,</a:t>
            </a:r>
          </a:p>
          <a:p>
            <a:r>
              <a:rPr lang="tr-TR" cap="none" dirty="0" smtClean="0"/>
              <a:t>g</a:t>
            </a:r>
            <a:r>
              <a:rPr lang="tr-TR" cap="none" dirty="0"/>
              <a:t>) </a:t>
            </a:r>
            <a:r>
              <a:rPr lang="tr-TR" b="1" cap="none" dirty="0"/>
              <a:t>Yükseköğretim kurumu öğrenci konseyi: </a:t>
            </a:r>
            <a:r>
              <a:rPr lang="tr-TR" cap="none" dirty="0"/>
              <a:t>Yükseköğretim kurumlarında öğrencilerin kendi aralarında demokratik usullerle kurdukları öğrenci birliğini,</a:t>
            </a:r>
          </a:p>
          <a:p>
            <a:r>
              <a:rPr lang="tr-TR" cap="none" dirty="0" smtClean="0"/>
              <a:t>ifade </a:t>
            </a:r>
            <a:r>
              <a:rPr lang="tr-TR" cap="none" dirty="0"/>
              <a:t>eder.</a:t>
            </a:r>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353005889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 calcmode="lin" valueType="num">
                                      <p:cBhvr additive="base">
                                        <p:cTn id="4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 calcmode="lin" valueType="num">
                                      <p:cBhvr additive="base">
                                        <p:cTn id="4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 calcmode="lin" valueType="num">
                                      <p:cBhvr additive="base">
                                        <p:cTn id="52"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 calcmode="lin" valueType="num">
                                      <p:cBhvr additive="base">
                                        <p:cTn id="5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
        <p:nvSpPr>
          <p:cNvPr id="7" name="İçerik Yer Tutucusu 4"/>
          <p:cNvSpPr txBox="1">
            <a:spLocks/>
          </p:cNvSpPr>
          <p:nvPr/>
        </p:nvSpPr>
        <p:spPr>
          <a:xfrm>
            <a:off x="984738" y="1134208"/>
            <a:ext cx="10512669" cy="516108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tr-TR" b="1" cap="none" dirty="0" smtClean="0"/>
              <a:t>Öğrenci temsilcileri seçimlerine ilişkin genel esaslar</a:t>
            </a:r>
          </a:p>
          <a:p>
            <a:r>
              <a:rPr lang="tr-TR" b="1" cap="none" dirty="0" smtClean="0"/>
              <a:t>MADDE 5 – </a:t>
            </a:r>
            <a:r>
              <a:rPr lang="tr-TR" cap="none" dirty="0" smtClean="0"/>
              <a:t>(1) Bir yükseköğretim kurumunda öğrenci konseyi üyelerinin belirlenmesi ve organlarının oluşturulması için yapılacak seçimler, aralık ayına kadar rektörlükçe belirlenecek takvime göre ilgili yükseköğretim kurumu rektörlüğü tarafından gerçekleştirilir. Bu süre ve program içerisinde yapılan seçimlerde, bir birimde herhangi bir nedenle sonuç alınamaz ise o birimde temsilci seçilmemiş olur. Öğrenci temsilciliklerine aday olacak öğrenciler, seçim tarihinden en az bir hafta önce fakülte/yüksekokul/konservatuar/meslek yüksekokulunun dekanlık/müdürlüğüne adaylıklarını yazılı olarak bildirirler.</a:t>
            </a:r>
          </a:p>
          <a:p>
            <a:r>
              <a:rPr lang="tr-TR" b="1" cap="none" dirty="0" smtClean="0"/>
              <a:t>Öğrenci temsilci adaylarında aranacak nitelikler</a:t>
            </a:r>
          </a:p>
          <a:p>
            <a:r>
              <a:rPr lang="tr-TR" b="1" cap="none" dirty="0" smtClean="0"/>
              <a:t>MADDE 6 </a:t>
            </a:r>
            <a:r>
              <a:rPr lang="tr-TR" cap="none" dirty="0" smtClean="0"/>
              <a:t>– (1) Öğrenci temsilciliklerine aday olacak öğrencilerde;</a:t>
            </a:r>
          </a:p>
          <a:p>
            <a:r>
              <a:rPr lang="tr-TR" cap="none" dirty="0" smtClean="0"/>
              <a:t>a) İlgili fakülte, yüksekokul, konservatuvar veya meslek yüksekokulunun en az ikinci sınıfına kayıtlı öğrenci olması,</a:t>
            </a:r>
          </a:p>
          <a:p>
            <a:r>
              <a:rPr lang="tr-TR" cap="none" dirty="0" smtClean="0"/>
              <a:t>b) Siyasi parti organlarında üye veya görevli olmaması,</a:t>
            </a:r>
          </a:p>
          <a:p>
            <a:r>
              <a:rPr lang="tr-TR" cap="none" dirty="0" smtClean="0"/>
              <a:t>c) Yüz kızartıcı suçlardan dolayı adli sicil kaydı bulunmaması,</a:t>
            </a:r>
          </a:p>
          <a:p>
            <a:r>
              <a:rPr lang="tr-TR" cap="none" dirty="0" smtClean="0"/>
              <a:t>ç) Uyarma cezası dışında disiplin cezası almamış olması,</a:t>
            </a:r>
          </a:p>
          <a:p>
            <a:r>
              <a:rPr lang="tr-TR" cap="none" dirty="0" smtClean="0"/>
              <a:t>d) Seçimin yapıldığı dönemde kayıt dondurmamış olması,</a:t>
            </a:r>
          </a:p>
          <a:p>
            <a:r>
              <a:rPr lang="tr-TR" cap="none" dirty="0" smtClean="0"/>
              <a:t>e) Genel not ortalamasının 4 üzerinden 2,75 ve üstü veya 100 üzerinden 70 ve üstü olması,</a:t>
            </a:r>
          </a:p>
          <a:p>
            <a:r>
              <a:rPr lang="tr-TR" cap="none" dirty="0" smtClean="0"/>
              <a:t>f) Terör örgütlerine aidiyeti veya </a:t>
            </a:r>
            <a:r>
              <a:rPr lang="tr-TR" cap="none" dirty="0" err="1" smtClean="0"/>
              <a:t>iltisakı</a:t>
            </a:r>
            <a:r>
              <a:rPr lang="tr-TR" cap="none" dirty="0" smtClean="0"/>
              <a:t> ya da bunlarla irtibatı olmaması,</a:t>
            </a:r>
          </a:p>
          <a:p>
            <a:pPr>
              <a:spcBef>
                <a:spcPts val="0"/>
              </a:spcBef>
            </a:pPr>
            <a:r>
              <a:rPr lang="tr-TR" cap="none" dirty="0" smtClean="0"/>
              <a:t>şartları aranır.</a:t>
            </a:r>
            <a:endParaRPr lang="tr-TR" cap="none" dirty="0"/>
          </a:p>
        </p:txBody>
      </p:sp>
      <p:sp>
        <p:nvSpPr>
          <p:cNvPr id="9" name="Unvan 1"/>
          <p:cNvSpPr>
            <a:spLocks noGrp="1"/>
          </p:cNvSpPr>
          <p:nvPr>
            <p:ph type="title"/>
          </p:nvPr>
        </p:nvSpPr>
        <p:spPr>
          <a:xfrm>
            <a:off x="913149" y="411783"/>
            <a:ext cx="10364451" cy="484329"/>
          </a:xfrm>
        </p:spPr>
        <p:txBody>
          <a:bodyPr>
            <a:noAutofit/>
          </a:bodyPr>
          <a:lstStyle/>
          <a:p>
            <a:r>
              <a:rPr lang="tr-TR" sz="1800" b="1" dirty="0" smtClean="0"/>
              <a:t/>
            </a:r>
            <a:br>
              <a:rPr lang="tr-TR" sz="1800" b="1" dirty="0" smtClean="0"/>
            </a:br>
            <a:r>
              <a:rPr lang="tr-TR" sz="1800" b="1" dirty="0"/>
              <a:t>İKİNCİ BÖLÜM</a:t>
            </a:r>
            <a:br>
              <a:rPr lang="tr-TR" sz="1800" b="1" dirty="0"/>
            </a:br>
            <a:r>
              <a:rPr lang="tr-TR" sz="1800" b="1" dirty="0" smtClean="0"/>
              <a:t>Öğrenci </a:t>
            </a:r>
            <a:r>
              <a:rPr lang="tr-TR" sz="1800" b="1" dirty="0"/>
              <a:t>Temsilcileri ve Öğrenci Konseyi</a:t>
            </a:r>
            <a:r>
              <a:rPr lang="tr-TR" sz="1800" dirty="0"/>
              <a:t/>
            </a:r>
            <a:br>
              <a:rPr lang="tr-TR" sz="1800" dirty="0"/>
            </a:br>
            <a:endParaRPr lang="tr-TR" sz="1800" b="1" dirty="0"/>
          </a:p>
        </p:txBody>
      </p:sp>
    </p:spTree>
    <p:extLst>
      <p:ext uri="{BB962C8B-B14F-4D97-AF65-F5344CB8AC3E}">
        <p14:creationId xmlns:p14="http://schemas.microsoft.com/office/powerpoint/2010/main" val="238559532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42" presetClass="entr" presetSubtype="0" fill="hold" nodeType="after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42" presetClass="entr" presetSubtype="0" fill="hold" nodeType="afterEffect">
                                  <p:stCondLst>
                                    <p:cond delay="0"/>
                                  </p:stCondLst>
                                  <p:childTnLst>
                                    <p:set>
                                      <p:cBhvr>
                                        <p:cTn id="33" dur="1" fill="hold">
                                          <p:stCondLst>
                                            <p:cond delay="0"/>
                                          </p:stCondLst>
                                        </p:cTn>
                                        <p:tgtEl>
                                          <p:spTgt spid="7">
                                            <p:txEl>
                                              <p:pRg st="4" end="4"/>
                                            </p:txEl>
                                          </p:spTgt>
                                        </p:tgtEl>
                                        <p:attrNameLst>
                                          <p:attrName>style.visibility</p:attrName>
                                        </p:attrNameLst>
                                      </p:cBhvr>
                                      <p:to>
                                        <p:strVal val="visible"/>
                                      </p:to>
                                    </p:set>
                                    <p:animEffect transition="in" filter="fade">
                                      <p:cBhvr>
                                        <p:cTn id="34" dur="1000"/>
                                        <p:tgtEl>
                                          <p:spTgt spid="7">
                                            <p:txEl>
                                              <p:pRg st="4" end="4"/>
                                            </p:txEl>
                                          </p:spTgt>
                                        </p:tgtEl>
                                      </p:cBhvr>
                                    </p:animEffect>
                                    <p:anim calcmode="lin" valueType="num">
                                      <p:cBhvr>
                                        <p:cTn id="3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42" presetClass="entr" presetSubtype="0" fill="hold" nodeType="afterEffect">
                                  <p:stCondLst>
                                    <p:cond delay="0"/>
                                  </p:stCondLst>
                                  <p:childTnLst>
                                    <p:set>
                                      <p:cBhvr>
                                        <p:cTn id="39" dur="1" fill="hold">
                                          <p:stCondLst>
                                            <p:cond delay="0"/>
                                          </p:stCondLst>
                                        </p:cTn>
                                        <p:tgtEl>
                                          <p:spTgt spid="7">
                                            <p:txEl>
                                              <p:pRg st="5" end="5"/>
                                            </p:txEl>
                                          </p:spTgt>
                                        </p:tgtEl>
                                        <p:attrNameLst>
                                          <p:attrName>style.visibility</p:attrName>
                                        </p:attrNameLst>
                                      </p:cBhvr>
                                      <p:to>
                                        <p:strVal val="visible"/>
                                      </p:to>
                                    </p:set>
                                    <p:animEffect transition="in" filter="fade">
                                      <p:cBhvr>
                                        <p:cTn id="40" dur="1000"/>
                                        <p:tgtEl>
                                          <p:spTgt spid="7">
                                            <p:txEl>
                                              <p:pRg st="5" end="5"/>
                                            </p:txEl>
                                          </p:spTgt>
                                        </p:tgtEl>
                                      </p:cBhvr>
                                    </p:animEffect>
                                    <p:anim calcmode="lin" valueType="num">
                                      <p:cBhvr>
                                        <p:cTn id="41"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42" presetClass="entr" presetSubtype="0" fill="hold" nodeType="afterEffect">
                                  <p:stCondLst>
                                    <p:cond delay="0"/>
                                  </p:stCondLst>
                                  <p:childTnLst>
                                    <p:set>
                                      <p:cBhvr>
                                        <p:cTn id="45" dur="1" fill="hold">
                                          <p:stCondLst>
                                            <p:cond delay="0"/>
                                          </p:stCondLst>
                                        </p:cTn>
                                        <p:tgtEl>
                                          <p:spTgt spid="7">
                                            <p:txEl>
                                              <p:pRg st="6" end="6"/>
                                            </p:txEl>
                                          </p:spTgt>
                                        </p:tgtEl>
                                        <p:attrNameLst>
                                          <p:attrName>style.visibility</p:attrName>
                                        </p:attrNameLst>
                                      </p:cBhvr>
                                      <p:to>
                                        <p:strVal val="visible"/>
                                      </p:to>
                                    </p:set>
                                    <p:animEffect transition="in" filter="fade">
                                      <p:cBhvr>
                                        <p:cTn id="46" dur="1000"/>
                                        <p:tgtEl>
                                          <p:spTgt spid="7">
                                            <p:txEl>
                                              <p:pRg st="6" end="6"/>
                                            </p:txEl>
                                          </p:spTgt>
                                        </p:tgtEl>
                                      </p:cBhvr>
                                    </p:animEffect>
                                    <p:anim calcmode="lin" valueType="num">
                                      <p:cBhvr>
                                        <p:cTn id="47"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42" presetClass="entr" presetSubtype="0" fill="hold" nodeType="afterEffect">
                                  <p:stCondLst>
                                    <p:cond delay="0"/>
                                  </p:stCondLst>
                                  <p:childTnLst>
                                    <p:set>
                                      <p:cBhvr>
                                        <p:cTn id="51" dur="1" fill="hold">
                                          <p:stCondLst>
                                            <p:cond delay="0"/>
                                          </p:stCondLst>
                                        </p:cTn>
                                        <p:tgtEl>
                                          <p:spTgt spid="7">
                                            <p:txEl>
                                              <p:pRg st="7" end="7"/>
                                            </p:txEl>
                                          </p:spTgt>
                                        </p:tgtEl>
                                        <p:attrNameLst>
                                          <p:attrName>style.visibility</p:attrName>
                                        </p:attrNameLst>
                                      </p:cBhvr>
                                      <p:to>
                                        <p:strVal val="visible"/>
                                      </p:to>
                                    </p:set>
                                    <p:animEffect transition="in" filter="fade">
                                      <p:cBhvr>
                                        <p:cTn id="52" dur="1000"/>
                                        <p:tgtEl>
                                          <p:spTgt spid="7">
                                            <p:txEl>
                                              <p:pRg st="7" end="7"/>
                                            </p:txEl>
                                          </p:spTgt>
                                        </p:tgtEl>
                                      </p:cBhvr>
                                    </p:animEffect>
                                    <p:anim calcmode="lin" valueType="num">
                                      <p:cBhvr>
                                        <p:cTn id="53"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42" presetClass="entr" presetSubtype="0" fill="hold" nodeType="afterEffect">
                                  <p:stCondLst>
                                    <p:cond delay="0"/>
                                  </p:stCondLst>
                                  <p:childTnLst>
                                    <p:set>
                                      <p:cBhvr>
                                        <p:cTn id="57" dur="1" fill="hold">
                                          <p:stCondLst>
                                            <p:cond delay="0"/>
                                          </p:stCondLst>
                                        </p:cTn>
                                        <p:tgtEl>
                                          <p:spTgt spid="7">
                                            <p:txEl>
                                              <p:pRg st="8" end="8"/>
                                            </p:txEl>
                                          </p:spTgt>
                                        </p:tgtEl>
                                        <p:attrNameLst>
                                          <p:attrName>style.visibility</p:attrName>
                                        </p:attrNameLst>
                                      </p:cBhvr>
                                      <p:to>
                                        <p:strVal val="visible"/>
                                      </p:to>
                                    </p:set>
                                    <p:animEffect transition="in" filter="fade">
                                      <p:cBhvr>
                                        <p:cTn id="58" dur="1000"/>
                                        <p:tgtEl>
                                          <p:spTgt spid="7">
                                            <p:txEl>
                                              <p:pRg st="8" end="8"/>
                                            </p:txEl>
                                          </p:spTgt>
                                        </p:tgtEl>
                                      </p:cBhvr>
                                    </p:animEffect>
                                    <p:anim calcmode="lin" valueType="num">
                                      <p:cBhvr>
                                        <p:cTn id="59"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42" presetClass="entr" presetSubtype="0" fill="hold" nodeType="afterEffect">
                                  <p:stCondLst>
                                    <p:cond delay="0"/>
                                  </p:stCondLst>
                                  <p:childTnLst>
                                    <p:set>
                                      <p:cBhvr>
                                        <p:cTn id="63" dur="1" fill="hold">
                                          <p:stCondLst>
                                            <p:cond delay="0"/>
                                          </p:stCondLst>
                                        </p:cTn>
                                        <p:tgtEl>
                                          <p:spTgt spid="7">
                                            <p:txEl>
                                              <p:pRg st="9" end="9"/>
                                            </p:txEl>
                                          </p:spTgt>
                                        </p:tgtEl>
                                        <p:attrNameLst>
                                          <p:attrName>style.visibility</p:attrName>
                                        </p:attrNameLst>
                                      </p:cBhvr>
                                      <p:to>
                                        <p:strVal val="visible"/>
                                      </p:to>
                                    </p:set>
                                    <p:animEffect transition="in" filter="fade">
                                      <p:cBhvr>
                                        <p:cTn id="64" dur="1000"/>
                                        <p:tgtEl>
                                          <p:spTgt spid="7">
                                            <p:txEl>
                                              <p:pRg st="9" end="9"/>
                                            </p:txEl>
                                          </p:spTgt>
                                        </p:tgtEl>
                                      </p:cBhvr>
                                    </p:animEffect>
                                    <p:anim calcmode="lin" valueType="num">
                                      <p:cBhvr>
                                        <p:cTn id="65"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66"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42" presetClass="entr" presetSubtype="0" fill="hold" nodeType="afterEffect">
                                  <p:stCondLst>
                                    <p:cond delay="0"/>
                                  </p:stCondLst>
                                  <p:childTnLst>
                                    <p:set>
                                      <p:cBhvr>
                                        <p:cTn id="69" dur="1" fill="hold">
                                          <p:stCondLst>
                                            <p:cond delay="0"/>
                                          </p:stCondLst>
                                        </p:cTn>
                                        <p:tgtEl>
                                          <p:spTgt spid="7">
                                            <p:txEl>
                                              <p:pRg st="10" end="10"/>
                                            </p:txEl>
                                          </p:spTgt>
                                        </p:tgtEl>
                                        <p:attrNameLst>
                                          <p:attrName>style.visibility</p:attrName>
                                        </p:attrNameLst>
                                      </p:cBhvr>
                                      <p:to>
                                        <p:strVal val="visible"/>
                                      </p:to>
                                    </p:set>
                                    <p:animEffect transition="in" filter="fade">
                                      <p:cBhvr>
                                        <p:cTn id="70" dur="1000"/>
                                        <p:tgtEl>
                                          <p:spTgt spid="7">
                                            <p:txEl>
                                              <p:pRg st="10" end="10"/>
                                            </p:txEl>
                                          </p:spTgt>
                                        </p:tgtEl>
                                      </p:cBhvr>
                                    </p:animEffect>
                                    <p:anim calcmode="lin" valueType="num">
                                      <p:cBhvr>
                                        <p:cTn id="71"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42" presetClass="entr" presetSubtype="0" fill="hold" nodeType="afterEffect">
                                  <p:stCondLst>
                                    <p:cond delay="0"/>
                                  </p:stCondLst>
                                  <p:childTnLst>
                                    <p:set>
                                      <p:cBhvr>
                                        <p:cTn id="75" dur="1" fill="hold">
                                          <p:stCondLst>
                                            <p:cond delay="0"/>
                                          </p:stCondLst>
                                        </p:cTn>
                                        <p:tgtEl>
                                          <p:spTgt spid="7">
                                            <p:txEl>
                                              <p:pRg st="11" end="11"/>
                                            </p:txEl>
                                          </p:spTgt>
                                        </p:tgtEl>
                                        <p:attrNameLst>
                                          <p:attrName>style.visibility</p:attrName>
                                        </p:attrNameLst>
                                      </p:cBhvr>
                                      <p:to>
                                        <p:strVal val="visible"/>
                                      </p:to>
                                    </p:set>
                                    <p:animEffect transition="in" filter="fade">
                                      <p:cBhvr>
                                        <p:cTn id="76" dur="1000"/>
                                        <p:tgtEl>
                                          <p:spTgt spid="7">
                                            <p:txEl>
                                              <p:pRg st="11" end="11"/>
                                            </p:txEl>
                                          </p:spTgt>
                                        </p:tgtEl>
                                      </p:cBhvr>
                                    </p:animEffect>
                                    <p:anim calcmode="lin" valueType="num">
                                      <p:cBhvr>
                                        <p:cTn id="77" dur="1000" fill="hold"/>
                                        <p:tgtEl>
                                          <p:spTgt spid="7">
                                            <p:txEl>
                                              <p:pRg st="11" end="11"/>
                                            </p:txEl>
                                          </p:spTgt>
                                        </p:tgtEl>
                                        <p:attrNameLst>
                                          <p:attrName>ppt_x</p:attrName>
                                        </p:attrNameLst>
                                      </p:cBhvr>
                                      <p:tavLst>
                                        <p:tav tm="0">
                                          <p:val>
                                            <p:strVal val="#ppt_x"/>
                                          </p:val>
                                        </p:tav>
                                        <p:tav tm="100000">
                                          <p:val>
                                            <p:strVal val="#ppt_x"/>
                                          </p:val>
                                        </p:tav>
                                      </p:tavLst>
                                    </p:anim>
                                    <p:anim calcmode="lin" valueType="num">
                                      <p:cBhvr>
                                        <p:cTn id="78" dur="1000" fill="hold"/>
                                        <p:tgtEl>
                                          <p:spTgt spid="7">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quarter" idx="13"/>
          </p:nvPr>
        </p:nvSpPr>
        <p:spPr>
          <a:xfrm>
            <a:off x="913773" y="703385"/>
            <a:ext cx="10612941" cy="5540461"/>
          </a:xfrm>
        </p:spPr>
        <p:txBody>
          <a:bodyPr>
            <a:normAutofit fontScale="70000" lnSpcReduction="20000"/>
          </a:bodyPr>
          <a:lstStyle/>
          <a:p>
            <a:r>
              <a:rPr lang="tr-TR" b="1" cap="none" dirty="0"/>
              <a:t>Bölüm, program, anabilim dalı, </a:t>
            </a:r>
            <a:r>
              <a:rPr lang="tr-TR" b="1" cap="none" dirty="0" err="1"/>
              <a:t>anasanat</a:t>
            </a:r>
            <a:r>
              <a:rPr lang="tr-TR" b="1" cap="none" dirty="0"/>
              <a:t> dalı öğrenci temsilcisi seçimi</a:t>
            </a:r>
          </a:p>
          <a:p>
            <a:r>
              <a:rPr lang="tr-TR" b="1" cap="none" dirty="0" smtClean="0"/>
              <a:t>MADDE </a:t>
            </a:r>
            <a:r>
              <a:rPr lang="tr-TR" b="1" cap="none" dirty="0"/>
              <a:t>7 </a:t>
            </a:r>
            <a:r>
              <a:rPr lang="tr-TR" cap="none" dirty="0"/>
              <a:t>– (1) Bölüm/program/anabilim dalı/</a:t>
            </a:r>
            <a:r>
              <a:rPr lang="tr-TR" cap="none" dirty="0" err="1"/>
              <a:t>anasanat</a:t>
            </a:r>
            <a:r>
              <a:rPr lang="tr-TR" cap="none" dirty="0"/>
              <a:t> dalı öğrenci temsilcisi, bölüm/program/anabilim dalı/</a:t>
            </a:r>
            <a:r>
              <a:rPr lang="tr-TR" cap="none" dirty="0" err="1"/>
              <a:t>anasanat</a:t>
            </a:r>
            <a:r>
              <a:rPr lang="tr-TR" cap="none" dirty="0"/>
              <a:t> dalı öğrencilerince, kendi aralarından, seçime katılanların çoğunluğuyla bir defaya mahsus olmak üzere iki yıl için seçilir.</a:t>
            </a:r>
          </a:p>
          <a:p>
            <a:r>
              <a:rPr lang="tr-TR" cap="none" dirty="0" smtClean="0"/>
              <a:t>(</a:t>
            </a:r>
            <a:r>
              <a:rPr lang="tr-TR" cap="none" dirty="0"/>
              <a:t>2) Bölüm/program/anabilim dalı/</a:t>
            </a:r>
            <a:r>
              <a:rPr lang="tr-TR" cap="none" dirty="0" err="1"/>
              <a:t>anasanat</a:t>
            </a:r>
            <a:r>
              <a:rPr lang="tr-TR" cap="none" dirty="0"/>
              <a:t> dalı öğrenci temsilcisinin seçilme niteliklerini kaybetmesi ya da herhangi bir nedenle süresi bitmeden önce görevinin sona ermesi halinde kalan süreyi tamamlamak üzere, ilgili bölüm/program/anabilim dalı/</a:t>
            </a:r>
            <a:r>
              <a:rPr lang="tr-TR" cap="none" dirty="0" err="1"/>
              <a:t>anasanat</a:t>
            </a:r>
            <a:r>
              <a:rPr lang="tr-TR" cap="none" dirty="0"/>
              <a:t> dalında bir ay içerisinde aynı usulle yeni bir temsilci seçilir.</a:t>
            </a:r>
          </a:p>
          <a:p>
            <a:r>
              <a:rPr lang="tr-TR" b="1" cap="none" dirty="0" smtClean="0"/>
              <a:t>Bölüm/program/anabilim </a:t>
            </a:r>
            <a:r>
              <a:rPr lang="tr-TR" b="1" cap="none" dirty="0"/>
              <a:t>dalı/</a:t>
            </a:r>
            <a:r>
              <a:rPr lang="tr-TR" b="1" cap="none" dirty="0" err="1"/>
              <a:t>anasanat</a:t>
            </a:r>
            <a:r>
              <a:rPr lang="tr-TR" b="1" cap="none" dirty="0"/>
              <a:t> dalı öğrenci temsilcisinin görevleri</a:t>
            </a:r>
          </a:p>
          <a:p>
            <a:r>
              <a:rPr lang="tr-TR" b="1" cap="none" dirty="0" smtClean="0"/>
              <a:t>MADDE </a:t>
            </a:r>
            <a:r>
              <a:rPr lang="tr-TR" b="1" cap="none" dirty="0"/>
              <a:t>8 </a:t>
            </a:r>
            <a:r>
              <a:rPr lang="tr-TR" cap="none" dirty="0"/>
              <a:t>– (1) Bölüm/program/anabilim dalı/</a:t>
            </a:r>
            <a:r>
              <a:rPr lang="tr-TR" cap="none" dirty="0" err="1"/>
              <a:t>anasanat</a:t>
            </a:r>
            <a:r>
              <a:rPr lang="tr-TR" cap="none" dirty="0"/>
              <a:t> dalı öğrenci temsilcisinin görevleri şunlardır:</a:t>
            </a:r>
          </a:p>
          <a:p>
            <a:r>
              <a:rPr lang="tr-TR" cap="none" dirty="0" smtClean="0"/>
              <a:t>a</a:t>
            </a:r>
            <a:r>
              <a:rPr lang="tr-TR" cap="none" dirty="0"/>
              <a:t>) Temsil ettiği bölüm/program/anabilim dalı/</a:t>
            </a:r>
            <a:r>
              <a:rPr lang="tr-TR" cap="none" dirty="0" err="1"/>
              <a:t>anasanat</a:t>
            </a:r>
            <a:r>
              <a:rPr lang="tr-TR" cap="none" dirty="0"/>
              <a:t> dalında öğrenci konseyi çalışmalarını yürütmek.</a:t>
            </a:r>
          </a:p>
          <a:p>
            <a:r>
              <a:rPr lang="tr-TR" cap="none" dirty="0" smtClean="0"/>
              <a:t>b</a:t>
            </a:r>
            <a:r>
              <a:rPr lang="tr-TR" cap="none" dirty="0"/>
              <a:t>) Öğrenci konseyi organlarının aldığı kararları temsil ettiği birimde duyurmak ve uygulamalarını izlemek.</a:t>
            </a:r>
          </a:p>
          <a:p>
            <a:r>
              <a:rPr lang="tr-TR" cap="none" dirty="0" smtClean="0"/>
              <a:t>c</a:t>
            </a:r>
            <a:r>
              <a:rPr lang="tr-TR" cap="none" dirty="0"/>
              <a:t>) Temsil ettiği bölüm/program/anabilim dalı/</a:t>
            </a:r>
            <a:r>
              <a:rPr lang="tr-TR" cap="none" dirty="0" err="1"/>
              <a:t>anasanat</a:t>
            </a:r>
            <a:r>
              <a:rPr lang="tr-TR" cap="none" dirty="0"/>
              <a:t> dalındaki öğrenci sorunlarını belirlemek ve bunların çözümü için öğrenci konseyinin ve yükseköğretim kurumunun ilgili yönetim organlarına iletmek.</a:t>
            </a:r>
          </a:p>
          <a:p>
            <a:r>
              <a:rPr lang="tr-TR" cap="none" dirty="0" smtClean="0"/>
              <a:t>ç</a:t>
            </a:r>
            <a:r>
              <a:rPr lang="tr-TR" cap="none" dirty="0"/>
              <a:t>) Temsil ettiği bölüm/program/anabilim dalı/</a:t>
            </a:r>
            <a:r>
              <a:rPr lang="tr-TR" cap="none" dirty="0" err="1"/>
              <a:t>anasanat</a:t>
            </a:r>
            <a:r>
              <a:rPr lang="tr-TR" cap="none" dirty="0"/>
              <a:t> dalındaki öğrenci etkinliklerini koordine etmek.</a:t>
            </a:r>
          </a:p>
          <a:p>
            <a:r>
              <a:rPr lang="tr-TR" cap="none" dirty="0" smtClean="0"/>
              <a:t>d</a:t>
            </a:r>
            <a:r>
              <a:rPr lang="tr-TR" cap="none" dirty="0"/>
              <a:t>) Kendi bölüm/program/anabilim dalı/</a:t>
            </a:r>
            <a:r>
              <a:rPr lang="tr-TR" cap="none" dirty="0" err="1"/>
              <a:t>anasanat</a:t>
            </a:r>
            <a:r>
              <a:rPr lang="tr-TR" cap="none" dirty="0"/>
              <a:t> dalı öğrencilerini, öğrenci etkinliklerinde temsil etmek.</a:t>
            </a:r>
          </a:p>
          <a:p>
            <a:r>
              <a:rPr lang="tr-TR" cap="none" dirty="0" smtClean="0"/>
              <a:t>e</a:t>
            </a:r>
            <a:r>
              <a:rPr lang="tr-TR" cap="none" dirty="0"/>
              <a:t>) Temsil ettiği bölüm/program/anabilim dalı/</a:t>
            </a:r>
            <a:r>
              <a:rPr lang="tr-TR" cap="none" dirty="0" err="1"/>
              <a:t>anasanat</a:t>
            </a:r>
            <a:r>
              <a:rPr lang="tr-TR" cap="none" dirty="0"/>
              <a:t> dalındaki öğrencilerle bu birimlerin yönetim organları arasında iletişimi geliştirmek.</a:t>
            </a:r>
          </a:p>
          <a:p>
            <a:r>
              <a:rPr lang="tr-TR" cap="none" dirty="0" smtClean="0"/>
              <a:t>f</a:t>
            </a:r>
            <a:r>
              <a:rPr lang="tr-TR" cap="none" dirty="0"/>
              <a:t>) Öğrencilerle ilgili konuların görüşülmesi sırasında temsil ettiği bölüm/program/anabilim dalı/</a:t>
            </a:r>
            <a:r>
              <a:rPr lang="tr-TR" cap="none" dirty="0" err="1"/>
              <a:t>anasanat</a:t>
            </a:r>
            <a:r>
              <a:rPr lang="tr-TR" cap="none" dirty="0"/>
              <a:t> dalının akademik toplantılarına katılmak.</a:t>
            </a:r>
          </a:p>
          <a:p>
            <a:r>
              <a:rPr lang="tr-TR" cap="none" dirty="0" smtClean="0"/>
              <a:t>g</a:t>
            </a:r>
            <a:r>
              <a:rPr lang="tr-TR" cap="none" dirty="0"/>
              <a:t>) Çalışmaları ile ilgili raporlar hazırlamak ve arşiv oluşturmak.</a:t>
            </a:r>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29025926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additive="base">
                                        <p:cTn id="2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grpId="0" nodeType="after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 calcmode="lin" valueType="num">
                                      <p:cBhvr additive="base">
                                        <p:cTn id="38"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4" fill="hold" grpId="0" nodeType="after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2" presetClass="entr" presetSubtype="4" fill="hold" grpId="0" nodeType="afterEffect">
                                  <p:stCondLst>
                                    <p:cond delay="0"/>
                                  </p:stCondLst>
                                  <p:childTnLst>
                                    <p:set>
                                      <p:cBhvr>
                                        <p:cTn id="47" dur="1" fill="hold">
                                          <p:stCondLst>
                                            <p:cond delay="0"/>
                                          </p:stCondLst>
                                        </p:cTn>
                                        <p:tgtEl>
                                          <p:spTgt spid="5">
                                            <p:txEl>
                                              <p:pRg st="8" end="8"/>
                                            </p:txEl>
                                          </p:spTgt>
                                        </p:tgtEl>
                                        <p:attrNameLst>
                                          <p:attrName>style.visibility</p:attrName>
                                        </p:attrNameLst>
                                      </p:cBhvr>
                                      <p:to>
                                        <p:strVal val="visible"/>
                                      </p:to>
                                    </p:set>
                                    <p:anim calcmode="lin" valueType="num">
                                      <p:cBhvr additive="base">
                                        <p:cTn id="48"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50" fill="hold">
                            <p:stCondLst>
                              <p:cond delay="3000"/>
                            </p:stCondLst>
                            <p:childTnLst>
                              <p:par>
                                <p:cTn id="51" presetID="2" presetClass="entr" presetSubtype="4" fill="hold" grpId="0" nodeType="afterEffect">
                                  <p:stCondLst>
                                    <p:cond delay="0"/>
                                  </p:stCondLst>
                                  <p:childTnLst>
                                    <p:set>
                                      <p:cBhvr>
                                        <p:cTn id="52" dur="1" fill="hold">
                                          <p:stCondLst>
                                            <p:cond delay="0"/>
                                          </p:stCondLst>
                                        </p:cTn>
                                        <p:tgtEl>
                                          <p:spTgt spid="5">
                                            <p:txEl>
                                              <p:pRg st="9" end="9"/>
                                            </p:txEl>
                                          </p:spTgt>
                                        </p:tgtEl>
                                        <p:attrNameLst>
                                          <p:attrName>style.visibility</p:attrName>
                                        </p:attrNameLst>
                                      </p:cBhvr>
                                      <p:to>
                                        <p:strVal val="visible"/>
                                      </p:to>
                                    </p:set>
                                    <p:anim calcmode="lin" valueType="num">
                                      <p:cBhvr additive="base">
                                        <p:cTn id="5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55" fill="hold">
                            <p:stCondLst>
                              <p:cond delay="3500"/>
                            </p:stCondLst>
                            <p:childTnLst>
                              <p:par>
                                <p:cTn id="56" presetID="2" presetClass="entr" presetSubtype="4" fill="hold" grpId="0" nodeType="afterEffect">
                                  <p:stCondLst>
                                    <p:cond delay="0"/>
                                  </p:stCondLst>
                                  <p:childTnLst>
                                    <p:set>
                                      <p:cBhvr>
                                        <p:cTn id="57" dur="1" fill="hold">
                                          <p:stCondLst>
                                            <p:cond delay="0"/>
                                          </p:stCondLst>
                                        </p:cTn>
                                        <p:tgtEl>
                                          <p:spTgt spid="5">
                                            <p:txEl>
                                              <p:pRg st="10" end="10"/>
                                            </p:txEl>
                                          </p:spTgt>
                                        </p:tgtEl>
                                        <p:attrNameLst>
                                          <p:attrName>style.visibility</p:attrName>
                                        </p:attrNameLst>
                                      </p:cBhvr>
                                      <p:to>
                                        <p:strVal val="visible"/>
                                      </p:to>
                                    </p:set>
                                    <p:anim calcmode="lin" valueType="num">
                                      <p:cBhvr additive="base">
                                        <p:cTn id="58"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5">
                                            <p:txEl>
                                              <p:pRg st="11" end="11"/>
                                            </p:txEl>
                                          </p:spTgt>
                                        </p:tgtEl>
                                        <p:attrNameLst>
                                          <p:attrName>style.visibility</p:attrName>
                                        </p:attrNameLst>
                                      </p:cBhvr>
                                      <p:to>
                                        <p:strVal val="visible"/>
                                      </p:to>
                                    </p:set>
                                    <p:anim calcmode="lin" valueType="num">
                                      <p:cBhvr additive="base">
                                        <p:cTn id="6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65" fill="hold">
                            <p:stCondLst>
                              <p:cond delay="4500"/>
                            </p:stCondLst>
                            <p:childTnLst>
                              <p:par>
                                <p:cTn id="66" presetID="2" presetClass="entr" presetSubtype="4" fill="hold" grpId="0" nodeType="afterEffect">
                                  <p:stCondLst>
                                    <p:cond delay="0"/>
                                  </p:stCondLst>
                                  <p:childTnLst>
                                    <p:set>
                                      <p:cBhvr>
                                        <p:cTn id="67" dur="1" fill="hold">
                                          <p:stCondLst>
                                            <p:cond delay="0"/>
                                          </p:stCondLst>
                                        </p:cTn>
                                        <p:tgtEl>
                                          <p:spTgt spid="5">
                                            <p:txEl>
                                              <p:pRg st="12" end="12"/>
                                            </p:txEl>
                                          </p:spTgt>
                                        </p:tgtEl>
                                        <p:attrNameLst>
                                          <p:attrName>style.visibility</p:attrName>
                                        </p:attrNameLst>
                                      </p:cBhvr>
                                      <p:to>
                                        <p:strVal val="visible"/>
                                      </p:to>
                                    </p:set>
                                    <p:anim calcmode="lin" valueType="num">
                                      <p:cBhvr additive="base">
                                        <p:cTn id="68"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quarter" idx="13"/>
          </p:nvPr>
        </p:nvSpPr>
        <p:spPr>
          <a:xfrm>
            <a:off x="913774" y="773723"/>
            <a:ext cx="10363826" cy="5470123"/>
          </a:xfrm>
        </p:spPr>
        <p:txBody>
          <a:bodyPr>
            <a:normAutofit/>
          </a:bodyPr>
          <a:lstStyle/>
          <a:p>
            <a:r>
              <a:rPr lang="tr-TR" b="1" cap="none" dirty="0"/>
              <a:t>Fakülte/yüksekokul/konservatuvar/meslek yüksekokulu öğrenci temsilcisi seçimi</a:t>
            </a:r>
          </a:p>
          <a:p>
            <a:r>
              <a:rPr lang="tr-TR" b="1" cap="none" dirty="0" smtClean="0"/>
              <a:t>MADDE </a:t>
            </a:r>
            <a:r>
              <a:rPr lang="tr-TR" b="1" cap="none" dirty="0"/>
              <a:t>9 </a:t>
            </a:r>
            <a:r>
              <a:rPr lang="tr-TR" cap="none" dirty="0"/>
              <a:t>– (1) Fakülte/yüksekokul/konservatuvar/meslek yüksekokulu öğrenci temsilcisi, bir yükseköğretim kurumunun; bölüm/program/anabilim dalı/</a:t>
            </a:r>
            <a:r>
              <a:rPr lang="tr-TR" cap="none" dirty="0" err="1"/>
              <a:t>anasanat</a:t>
            </a:r>
            <a:r>
              <a:rPr lang="tr-TR" cap="none" dirty="0"/>
              <a:t> dalı öğrenci temsilcilerince kendi aralarından, seçime katılanların çoğunluğuyla ve iki yıl için seçilir. Sadece bir </a:t>
            </a:r>
            <a:r>
              <a:rPr lang="tr-TR" cap="none" dirty="0" smtClean="0"/>
              <a:t>Bölüm/program/anabilim </a:t>
            </a:r>
            <a:r>
              <a:rPr lang="tr-TR" cap="none" dirty="0"/>
              <a:t>dalı/</a:t>
            </a:r>
            <a:r>
              <a:rPr lang="tr-TR" cap="none" dirty="0" err="1"/>
              <a:t>anasanat</a:t>
            </a:r>
            <a:r>
              <a:rPr lang="tr-TR" cap="none" dirty="0"/>
              <a:t> dalı bulunan fakülte/ yüksekokul/konservatuvar veya meslek yüksekokullarında var olan bölüm/program/anabilim dalı/</a:t>
            </a:r>
            <a:r>
              <a:rPr lang="tr-TR" cap="none" dirty="0" err="1"/>
              <a:t>anasanat</a:t>
            </a:r>
            <a:r>
              <a:rPr lang="tr-TR" cap="none" dirty="0"/>
              <a:t> dalı öğrenci temsilcisi, söz konusu fakülte/yüksekokul/konservatuvar veya meslek yüksekokulunun temsilcisi olarak görev yapar.</a:t>
            </a:r>
          </a:p>
          <a:p>
            <a:r>
              <a:rPr lang="tr-TR" cap="none" dirty="0" smtClean="0"/>
              <a:t>(</a:t>
            </a:r>
            <a:r>
              <a:rPr lang="tr-TR" cap="none" dirty="0"/>
              <a:t>2) Fakülte/yüksekokul/konservatuvar/meslek yüksekokulu öğrenci temsilcisinin seçilme niteliklerini kaybetmesi ya da herhangi bir nedenle süresi bitmeden önce görevinden ayrılması halinde, kalan süreyi tamamlamak üzere, yükseköğretim kurumunun ilgili fakülte, yüksekokul, konservatuvar veya meslek yüksekokulunda on beş gün içerisinde aynı usulle yeni bir temsilci seçilir.</a:t>
            </a:r>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124197511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quarter" idx="13"/>
          </p:nvPr>
        </p:nvSpPr>
        <p:spPr>
          <a:xfrm>
            <a:off x="913774" y="712177"/>
            <a:ext cx="10363826" cy="5702033"/>
          </a:xfrm>
        </p:spPr>
        <p:txBody>
          <a:bodyPr>
            <a:normAutofit fontScale="85000" lnSpcReduction="10000"/>
          </a:bodyPr>
          <a:lstStyle/>
          <a:p>
            <a:r>
              <a:rPr lang="tr-TR" b="1" cap="none" dirty="0"/>
              <a:t>Fakülte/yüksekokul/konservatuvar/meslek yüksekokulu öğrenci temsilcisinin görevleri</a:t>
            </a:r>
          </a:p>
          <a:p>
            <a:r>
              <a:rPr lang="tr-TR" b="1" cap="none" dirty="0" smtClean="0"/>
              <a:t>MADDE </a:t>
            </a:r>
            <a:r>
              <a:rPr lang="tr-TR" b="1" cap="none" dirty="0"/>
              <a:t>10 </a:t>
            </a:r>
            <a:r>
              <a:rPr lang="tr-TR" cap="none" dirty="0"/>
              <a:t>– (1) Fakülte/yüksekokul/konservatuvar/meslek yüksekokulu öğrenci temsilcisinin görevleri şunlardır:</a:t>
            </a:r>
          </a:p>
          <a:p>
            <a:r>
              <a:rPr lang="tr-TR" cap="none" dirty="0" smtClean="0"/>
              <a:t>a</a:t>
            </a:r>
            <a:r>
              <a:rPr lang="tr-TR" cap="none" dirty="0"/>
              <a:t>) Temsil ettiği fakülte, yüksekokul, konservatuvar veya meslek yüksekokullarında öğrenci konseyi çalışmalarını yürütmek.</a:t>
            </a:r>
          </a:p>
          <a:p>
            <a:r>
              <a:rPr lang="tr-TR" cap="none" dirty="0" smtClean="0"/>
              <a:t>b</a:t>
            </a:r>
            <a:r>
              <a:rPr lang="tr-TR" cap="none" dirty="0"/>
              <a:t>) Öğrenci konseyi organlarının aldığı kararları, temsil ettiği fakülte, yüksekokul, konservatuvar veya meslek yüksekokulunda duyurmak ve uygulamalarını izlemek.</a:t>
            </a:r>
          </a:p>
          <a:p>
            <a:r>
              <a:rPr lang="tr-TR" cap="none" dirty="0" smtClean="0"/>
              <a:t>c</a:t>
            </a:r>
            <a:r>
              <a:rPr lang="tr-TR" cap="none" dirty="0"/>
              <a:t>) Temsil ettiği fakülte, yüksekokul, konservatuvar veya meslek yüksekokulunun öğrenci sorunlarını belirlemek ve bunların çözümü için öğrenci konseyinin ve yükseköğretim kurumunun ilgili yönetim organlarına iletmek.</a:t>
            </a:r>
          </a:p>
          <a:p>
            <a:r>
              <a:rPr lang="tr-TR" cap="none" dirty="0" smtClean="0"/>
              <a:t>ç</a:t>
            </a:r>
            <a:r>
              <a:rPr lang="tr-TR" cap="none" dirty="0"/>
              <a:t>) Bulunduğu fakülte, yüksekokul, konservatuvar veya meslek yüksekokulunun öğrencilerini, öğrenci etkinliklerinde temsil etmek.</a:t>
            </a:r>
          </a:p>
          <a:p>
            <a:r>
              <a:rPr lang="tr-TR" cap="none" dirty="0" smtClean="0"/>
              <a:t>d</a:t>
            </a:r>
            <a:r>
              <a:rPr lang="tr-TR" cap="none" dirty="0"/>
              <a:t>) </a:t>
            </a:r>
            <a:r>
              <a:rPr lang="tr-TR" cap="none" dirty="0" smtClean="0"/>
              <a:t>Temsil </a:t>
            </a:r>
            <a:r>
              <a:rPr lang="tr-TR" cap="none" dirty="0"/>
              <a:t>ettiği fakülte, yüksekokul, konservatuvar veya meslek yüksekokulunda öğrenci etkinliklerini koordine etmek.</a:t>
            </a:r>
          </a:p>
          <a:p>
            <a:r>
              <a:rPr lang="tr-TR" cap="none" dirty="0" smtClean="0"/>
              <a:t>e</a:t>
            </a:r>
            <a:r>
              <a:rPr lang="tr-TR" cap="none" dirty="0"/>
              <a:t>) Öğrencilerle ilgili konuların görüşülmesi sırasında, temsil ettiği fakülte, yüksekokul, konservatuvar veya meslek yüksekokulunun yönetim kurulu ve akademik kurul toplantılarına katılmak.</a:t>
            </a:r>
          </a:p>
          <a:p>
            <a:r>
              <a:rPr lang="tr-TR" cap="none" dirty="0" smtClean="0"/>
              <a:t>f</a:t>
            </a:r>
            <a:r>
              <a:rPr lang="tr-TR" cap="none" dirty="0"/>
              <a:t>) Bölüm/program/anabilim dalı/</a:t>
            </a:r>
            <a:r>
              <a:rPr lang="tr-TR" cap="none" dirty="0" err="1"/>
              <a:t>anasanat</a:t>
            </a:r>
            <a:r>
              <a:rPr lang="tr-TR" cap="none" dirty="0"/>
              <a:t> dalları öğrencileri arasında iletişimi geliştirmek için çalışmalar yapmak.</a:t>
            </a:r>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192131251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 calcmode="lin" valueType="num">
                                      <p:cBhvr additive="base">
                                        <p:cTn id="4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 calcmode="lin" valueType="num">
                                      <p:cBhvr additive="base">
                                        <p:cTn id="4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quarter" idx="13"/>
          </p:nvPr>
        </p:nvSpPr>
        <p:spPr>
          <a:xfrm>
            <a:off x="913774" y="729762"/>
            <a:ext cx="10363826" cy="5514084"/>
          </a:xfrm>
        </p:spPr>
        <p:txBody>
          <a:bodyPr>
            <a:normAutofit fontScale="85000" lnSpcReduction="20000"/>
          </a:bodyPr>
          <a:lstStyle/>
          <a:p>
            <a:r>
              <a:rPr lang="tr-TR" b="1" cap="none" dirty="0"/>
              <a:t>Öğrenci konseyi başkanı</a:t>
            </a:r>
          </a:p>
          <a:p>
            <a:r>
              <a:rPr lang="tr-TR" b="1" cap="none" dirty="0" smtClean="0"/>
              <a:t>MADDE </a:t>
            </a:r>
            <a:r>
              <a:rPr lang="tr-TR" b="1" cap="none" dirty="0"/>
              <a:t>11 </a:t>
            </a:r>
            <a:r>
              <a:rPr lang="tr-TR" cap="none" dirty="0"/>
              <a:t>– (1) Öğrenci konseyi başkanlığını, yükseköğretim kurumunun fakülte/ yüksekokul/konservatuvar adlarının alfabetik sıralamasına göre belirlenen birimin öğrenci temsilcisi üstlenir.</a:t>
            </a:r>
          </a:p>
          <a:p>
            <a:r>
              <a:rPr lang="tr-TR" cap="none" dirty="0" smtClean="0"/>
              <a:t>(</a:t>
            </a:r>
            <a:r>
              <a:rPr lang="tr-TR" cap="none" dirty="0"/>
              <a:t>2) Konsey başkanının 6 </a:t>
            </a:r>
            <a:r>
              <a:rPr lang="tr-TR" cap="none" dirty="0" err="1"/>
              <a:t>ncı</a:t>
            </a:r>
            <a:r>
              <a:rPr lang="tr-TR" cap="none" dirty="0"/>
              <a:t> maddede sayılan nitelikleri kaybetmesi veya herhangi bir nedenle süresi bitmeden önce görevinden ayrılması halinde kalan süreyi tamamlamak üzere başkanın temsil ettiği fakülte/yüksekokul/konservatuvar öğrenci temsilciliği seçiminde en çok oy alan aday başkan olur.</a:t>
            </a:r>
          </a:p>
          <a:p>
            <a:r>
              <a:rPr lang="tr-TR" b="1" cap="none" dirty="0" smtClean="0"/>
              <a:t>Öğrenci </a:t>
            </a:r>
            <a:r>
              <a:rPr lang="tr-TR" b="1" cap="none" dirty="0"/>
              <a:t>konseyi başkanının görevleri</a:t>
            </a:r>
          </a:p>
          <a:p>
            <a:r>
              <a:rPr lang="tr-TR" b="1" cap="none" dirty="0" smtClean="0"/>
              <a:t>MADDE </a:t>
            </a:r>
            <a:r>
              <a:rPr lang="tr-TR" b="1" cap="none" dirty="0"/>
              <a:t>12 </a:t>
            </a:r>
            <a:r>
              <a:rPr lang="tr-TR" cap="none" dirty="0"/>
              <a:t>– (1) Öğrenci konseyi başkanının görevleri şunlardır:</a:t>
            </a:r>
          </a:p>
          <a:p>
            <a:r>
              <a:rPr lang="tr-TR" cap="none" dirty="0" smtClean="0"/>
              <a:t>a</a:t>
            </a:r>
            <a:r>
              <a:rPr lang="tr-TR" cap="none" dirty="0"/>
              <a:t>) Kendi yükseköğretim kurumu öğrencilerini ulusal ve uluslararası öğrenci etkinliklerinde temsil etmek.</a:t>
            </a:r>
          </a:p>
          <a:p>
            <a:r>
              <a:rPr lang="tr-TR" cap="none" dirty="0" smtClean="0"/>
              <a:t>b</a:t>
            </a:r>
            <a:r>
              <a:rPr lang="tr-TR" cap="none" dirty="0"/>
              <a:t>) Öğrenci konseyi genel kurulu ve öğrenci konseyi yönetim kurulu toplantılarının gündemini belirlemek ve bu toplantılara başkanlık etmek.</a:t>
            </a:r>
          </a:p>
          <a:p>
            <a:r>
              <a:rPr lang="tr-TR" cap="none" dirty="0" smtClean="0"/>
              <a:t>c</a:t>
            </a:r>
            <a:r>
              <a:rPr lang="tr-TR" cap="none" dirty="0"/>
              <a:t>) Öğrenci konseyi genel kurulunca ve öğrenci konseyi yönetim kurulunca alınan kararların duyurulmasını sağlamak ve uygulanmasını izlemek.</a:t>
            </a:r>
          </a:p>
          <a:p>
            <a:r>
              <a:rPr lang="tr-TR" cap="none" dirty="0" smtClean="0"/>
              <a:t>ç</a:t>
            </a:r>
            <a:r>
              <a:rPr lang="tr-TR" cap="none" dirty="0"/>
              <a:t>) Görev süresi bitiminde bir yıllık faaliyet raporunu bir sonraki öğrenci konseyi genel kuruluna sunmak.</a:t>
            </a:r>
          </a:p>
          <a:p>
            <a:r>
              <a:rPr lang="tr-TR" cap="none" dirty="0" smtClean="0"/>
              <a:t>d</a:t>
            </a:r>
            <a:r>
              <a:rPr lang="tr-TR" cap="none" dirty="0"/>
              <a:t>) Öğrenciler ile ilgili konuların görüşülmesi sırasında ilgili yükseköğretim kurumunun senato ve yönetim kurulu toplantılarına katılmak.</a:t>
            </a:r>
          </a:p>
        </p:txBody>
      </p:sp>
      <p:sp>
        <p:nvSpPr>
          <p:cNvPr id="8" name="Yuvarlatılmış Dikdörtgen 7"/>
          <p:cNvSpPr/>
          <p:nvPr/>
        </p:nvSpPr>
        <p:spPr>
          <a:xfrm>
            <a:off x="-626" y="6414210"/>
            <a:ext cx="12192000" cy="3574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Yükseköğretim Kurumları Öğrenci Konseyleri ve Yükseköğretim Kurumları Ulusal Öğrenci Konseyi </a:t>
            </a:r>
            <a:r>
              <a:rPr lang="tr-TR" dirty="0" smtClean="0">
                <a:solidFill>
                  <a:schemeClr val="bg1"/>
                </a:solidFill>
              </a:rPr>
              <a:t>Yönetmeliği</a:t>
            </a:r>
            <a:endParaRPr lang="tr-TR" dirty="0"/>
          </a:p>
        </p:txBody>
      </p:sp>
    </p:spTree>
    <p:extLst>
      <p:ext uri="{BB962C8B-B14F-4D97-AF65-F5344CB8AC3E}">
        <p14:creationId xmlns:p14="http://schemas.microsoft.com/office/powerpoint/2010/main" val="272080340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 calcmode="lin" valueType="num">
                                      <p:cBhvr additive="base">
                                        <p:cTn id="4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 calcmode="lin" valueType="num">
                                      <p:cBhvr additive="base">
                                        <p:cTn id="4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 calcmode="lin" valueType="num">
                                      <p:cBhvr additive="base">
                                        <p:cTn id="52"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Damla">
  <a:themeElements>
    <a:clrScheme name="Damla">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am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is Teması">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1750</TotalTime>
  <Words>3045</Words>
  <Application>Microsoft Office PowerPoint</Application>
  <PresentationFormat>Geniş ekran</PresentationFormat>
  <Paragraphs>197</Paragraphs>
  <Slides>19</Slides>
  <Notes>17</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19</vt:i4>
      </vt:variant>
    </vt:vector>
  </HeadingPairs>
  <TitlesOfParts>
    <vt:vector size="23" baseType="lpstr">
      <vt:lpstr>Arial</vt:lpstr>
      <vt:lpstr>Cambria</vt:lpstr>
      <vt:lpstr>Tw Cen MT</vt:lpstr>
      <vt:lpstr>Damla</vt:lpstr>
      <vt:lpstr>PowerPoint Sunusu</vt:lpstr>
      <vt:lpstr>PowerPoint Sunusu</vt:lpstr>
      <vt:lpstr> BİRİNCİ BÖLÜM Amaç, Kapsam, Dayanak ve Tanımlar </vt:lpstr>
      <vt:lpstr>PowerPoint Sunusu</vt:lpstr>
      <vt:lpstr> İKİNCİ BÖLÜM Öğrenci Temsilcileri ve Öğrenci Konseyi </vt:lpstr>
      <vt:lpstr>PowerPoint Sunusu</vt:lpstr>
      <vt:lpstr>PowerPoint Sunusu</vt:lpstr>
      <vt:lpstr>PowerPoint Sunusu</vt:lpstr>
      <vt:lpstr>PowerPoint Sunusu</vt:lpstr>
      <vt:lpstr>PowerPoint Sunusu</vt:lpstr>
      <vt:lpstr>PowerPoint Sunusu</vt:lpstr>
      <vt:lpstr>PowerPoint Sunusu</vt:lpstr>
      <vt:lpstr>PowerPoint Sunusu</vt:lpstr>
      <vt:lpstr> ÜÇÜNCÜ BÖLÜM Ulusal Öğrenci Konseyi </vt:lpstr>
      <vt:lpstr>PowerPoint Sunusu</vt:lpstr>
      <vt:lpstr>DÖRDÜNCÜ BÖLÜM Çeşitli ve Son Hükümler </vt:lpstr>
      <vt:lpstr> seçim kurulları </vt:lpstr>
      <vt:lpstr> seçim kurulları </vt:lpstr>
      <vt:lpstr>BENİ DİNLEDİĞİNİZ İÇİN TEŞEKKÜR EDERİM.</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GÜMÜŞHANE ÜNİVERSİTESİ 2019-2020 eğitim-öğretim yılı YÜKSEKÖĞRETİM KURUMLARININ YENİ BÖLÜM/PROGRAM/LİSANSÜSTÜ PROGRAM AÇMA PLANLAMALARINA İLİŞKİN BİLGİLER</dc:title>
  <dc:creator>niyazikaradeniz</dc:creator>
  <cp:lastModifiedBy>Niyazi KARADENIZ</cp:lastModifiedBy>
  <cp:revision>467</cp:revision>
  <cp:lastPrinted>2019-12-11T07:36:04Z</cp:lastPrinted>
  <dcterms:created xsi:type="dcterms:W3CDTF">2019-11-29T12:49:23Z</dcterms:created>
  <dcterms:modified xsi:type="dcterms:W3CDTF">2020-11-19T13:33:34Z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