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3"/>
  </p:notesMasterIdLst>
  <p:handoutMasterIdLst>
    <p:handoutMasterId r:id="rId24"/>
  </p:handoutMasterIdLst>
  <p:sldIdLst>
    <p:sldId id="367" r:id="rId2"/>
    <p:sldId id="378" r:id="rId3"/>
    <p:sldId id="379"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401"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4614" autoAdjust="0"/>
  </p:normalViewPr>
  <p:slideViewPr>
    <p:cSldViewPr snapToGrid="0">
      <p:cViewPr varScale="1">
        <p:scale>
          <a:sx n="109" d="100"/>
          <a:sy n="109" d="100"/>
        </p:scale>
        <p:origin x="798" y="108"/>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B934A79D-B074-41E2-8427-51AD5DAC80A4}" type="datetime1">
              <a:rPr lang="tr-TR" smtClean="0"/>
              <a:t>19.11.2020</a:t>
            </a:fld>
            <a:endParaRPr lang="tr-TR" dirty="0"/>
          </a:p>
        </p:txBody>
      </p:sp>
      <p:sp>
        <p:nvSpPr>
          <p:cNvPr id="4" name="Alt 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2840BD58-3BFF-4EAF-BB8B-AC67FE801E47}" type="slidenum">
              <a:rPr lang="tr-TR" smtClean="0"/>
              <a:t>‹#›</a:t>
            </a:fld>
            <a:endParaRPr lang="tr-T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FA0DAEC2-1803-4B25-BD60-2B947A11854E}" type="datetime1">
              <a:rPr lang="tr-TR" noProof="0" smtClean="0"/>
              <a:t>19.11.2020</a:t>
            </a:fld>
            <a:endParaRPr lang="tr-TR" noProof="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8322CDD-9D6C-4F63-9EC2-648226624108}" type="slidenum">
              <a:rPr lang="tr-TR" noProof="0" smtClean="0"/>
              <a:t>‹#›</a:t>
            </a:fld>
            <a:endParaRPr lang="tr-TR" noProof="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a:t>
            </a:fld>
            <a:endParaRPr lang="tr-TR" noProof="0"/>
          </a:p>
        </p:txBody>
      </p:sp>
    </p:spTree>
    <p:extLst>
      <p:ext uri="{BB962C8B-B14F-4D97-AF65-F5344CB8AC3E}">
        <p14:creationId xmlns:p14="http://schemas.microsoft.com/office/powerpoint/2010/main" val="1730869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11</a:t>
            </a:fld>
            <a:endParaRPr lang="tr-TR" noProof="0"/>
          </a:p>
        </p:txBody>
      </p:sp>
    </p:spTree>
    <p:extLst>
      <p:ext uri="{BB962C8B-B14F-4D97-AF65-F5344CB8AC3E}">
        <p14:creationId xmlns:p14="http://schemas.microsoft.com/office/powerpoint/2010/main" val="344524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12</a:t>
            </a:fld>
            <a:endParaRPr lang="tr-TR" noProof="0"/>
          </a:p>
        </p:txBody>
      </p:sp>
    </p:spTree>
    <p:extLst>
      <p:ext uri="{BB962C8B-B14F-4D97-AF65-F5344CB8AC3E}">
        <p14:creationId xmlns:p14="http://schemas.microsoft.com/office/powerpoint/2010/main" val="425044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13</a:t>
            </a:fld>
            <a:endParaRPr lang="tr-TR" noProof="0"/>
          </a:p>
        </p:txBody>
      </p:sp>
    </p:spTree>
    <p:extLst>
      <p:ext uri="{BB962C8B-B14F-4D97-AF65-F5344CB8AC3E}">
        <p14:creationId xmlns:p14="http://schemas.microsoft.com/office/powerpoint/2010/main" val="355064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14</a:t>
            </a:fld>
            <a:endParaRPr lang="tr-TR" noProof="0"/>
          </a:p>
        </p:txBody>
      </p:sp>
    </p:spTree>
    <p:extLst>
      <p:ext uri="{BB962C8B-B14F-4D97-AF65-F5344CB8AC3E}">
        <p14:creationId xmlns:p14="http://schemas.microsoft.com/office/powerpoint/2010/main" val="156970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15</a:t>
            </a:fld>
            <a:endParaRPr lang="tr-TR" noProof="0"/>
          </a:p>
        </p:txBody>
      </p:sp>
    </p:spTree>
    <p:extLst>
      <p:ext uri="{BB962C8B-B14F-4D97-AF65-F5344CB8AC3E}">
        <p14:creationId xmlns:p14="http://schemas.microsoft.com/office/powerpoint/2010/main" val="339543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16</a:t>
            </a:fld>
            <a:endParaRPr lang="tr-TR" noProof="0"/>
          </a:p>
        </p:txBody>
      </p:sp>
    </p:spTree>
    <p:extLst>
      <p:ext uri="{BB962C8B-B14F-4D97-AF65-F5344CB8AC3E}">
        <p14:creationId xmlns:p14="http://schemas.microsoft.com/office/powerpoint/2010/main" val="45075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17</a:t>
            </a:fld>
            <a:endParaRPr lang="tr-TR" noProof="0"/>
          </a:p>
        </p:txBody>
      </p:sp>
    </p:spTree>
    <p:extLst>
      <p:ext uri="{BB962C8B-B14F-4D97-AF65-F5344CB8AC3E}">
        <p14:creationId xmlns:p14="http://schemas.microsoft.com/office/powerpoint/2010/main" val="402252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18</a:t>
            </a:fld>
            <a:endParaRPr lang="tr-TR" noProof="0"/>
          </a:p>
        </p:txBody>
      </p:sp>
    </p:spTree>
    <p:extLst>
      <p:ext uri="{BB962C8B-B14F-4D97-AF65-F5344CB8AC3E}">
        <p14:creationId xmlns:p14="http://schemas.microsoft.com/office/powerpoint/2010/main" val="875834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19</a:t>
            </a:fld>
            <a:endParaRPr lang="tr-TR" noProof="0"/>
          </a:p>
        </p:txBody>
      </p:sp>
    </p:spTree>
    <p:extLst>
      <p:ext uri="{BB962C8B-B14F-4D97-AF65-F5344CB8AC3E}">
        <p14:creationId xmlns:p14="http://schemas.microsoft.com/office/powerpoint/2010/main" val="1050336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20</a:t>
            </a:fld>
            <a:endParaRPr lang="tr-TR" noProof="0"/>
          </a:p>
        </p:txBody>
      </p:sp>
    </p:spTree>
    <p:extLst>
      <p:ext uri="{BB962C8B-B14F-4D97-AF65-F5344CB8AC3E}">
        <p14:creationId xmlns:p14="http://schemas.microsoft.com/office/powerpoint/2010/main" val="212109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3</a:t>
            </a:fld>
            <a:endParaRPr lang="tr-TR" noProof="0"/>
          </a:p>
        </p:txBody>
      </p:sp>
    </p:spTree>
    <p:extLst>
      <p:ext uri="{BB962C8B-B14F-4D97-AF65-F5344CB8AC3E}">
        <p14:creationId xmlns:p14="http://schemas.microsoft.com/office/powerpoint/2010/main" val="16954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4</a:t>
            </a:fld>
            <a:endParaRPr lang="tr-TR" noProof="0"/>
          </a:p>
        </p:txBody>
      </p:sp>
    </p:spTree>
    <p:extLst>
      <p:ext uri="{BB962C8B-B14F-4D97-AF65-F5344CB8AC3E}">
        <p14:creationId xmlns:p14="http://schemas.microsoft.com/office/powerpoint/2010/main" val="343834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5</a:t>
            </a:fld>
            <a:endParaRPr lang="tr-TR" noProof="0"/>
          </a:p>
        </p:txBody>
      </p:sp>
    </p:spTree>
    <p:extLst>
      <p:ext uri="{BB962C8B-B14F-4D97-AF65-F5344CB8AC3E}">
        <p14:creationId xmlns:p14="http://schemas.microsoft.com/office/powerpoint/2010/main" val="233944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6</a:t>
            </a:fld>
            <a:endParaRPr lang="tr-TR" noProof="0"/>
          </a:p>
        </p:txBody>
      </p:sp>
    </p:spTree>
    <p:extLst>
      <p:ext uri="{BB962C8B-B14F-4D97-AF65-F5344CB8AC3E}">
        <p14:creationId xmlns:p14="http://schemas.microsoft.com/office/powerpoint/2010/main" val="302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7</a:t>
            </a:fld>
            <a:endParaRPr lang="tr-TR" noProof="0"/>
          </a:p>
        </p:txBody>
      </p:sp>
    </p:spTree>
    <p:extLst>
      <p:ext uri="{BB962C8B-B14F-4D97-AF65-F5344CB8AC3E}">
        <p14:creationId xmlns:p14="http://schemas.microsoft.com/office/powerpoint/2010/main" val="310479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8</a:t>
            </a:fld>
            <a:endParaRPr lang="tr-TR" noProof="0"/>
          </a:p>
        </p:txBody>
      </p:sp>
    </p:spTree>
    <p:extLst>
      <p:ext uri="{BB962C8B-B14F-4D97-AF65-F5344CB8AC3E}">
        <p14:creationId xmlns:p14="http://schemas.microsoft.com/office/powerpoint/2010/main" val="310918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9</a:t>
            </a:fld>
            <a:endParaRPr lang="tr-TR" noProof="0"/>
          </a:p>
        </p:txBody>
      </p:sp>
    </p:spTree>
    <p:extLst>
      <p:ext uri="{BB962C8B-B14F-4D97-AF65-F5344CB8AC3E}">
        <p14:creationId xmlns:p14="http://schemas.microsoft.com/office/powerpoint/2010/main" val="282326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10</a:t>
            </a:fld>
            <a:endParaRPr lang="tr-TR" noProof="0"/>
          </a:p>
        </p:txBody>
      </p:sp>
    </p:spTree>
    <p:extLst>
      <p:ext uri="{BB962C8B-B14F-4D97-AF65-F5344CB8AC3E}">
        <p14:creationId xmlns:p14="http://schemas.microsoft.com/office/powerpoint/2010/main" val="3801536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Dikdörtgen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236032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07335042"/>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119166973"/>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9410683"/>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4053561554"/>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2314911204"/>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188721041"/>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967994673"/>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56954798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353193699"/>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424700835"/>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839987976"/>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8" name="Footer Placeholder 7"/>
          <p:cNvSpPr>
            <a:spLocks noGrp="1"/>
          </p:cNvSpPr>
          <p:nvPr>
            <p:ph type="ftr" sz="quarter" idx="11"/>
          </p:nvPr>
        </p:nvSpPr>
        <p:spPr/>
        <p:txBody>
          <a:bodyPr/>
          <a:lstStyle/>
          <a:p>
            <a:pPr rtl="0"/>
            <a:r>
              <a:rPr lang="tr-TR" noProof="0" smtClean="0"/>
              <a:t>Alt bilgi ekleme</a:t>
            </a:r>
            <a:endParaRPr lang="tr-TR" noProof="0" dirty="0"/>
          </a:p>
        </p:txBody>
      </p:sp>
      <p:sp>
        <p:nvSpPr>
          <p:cNvPr id="9" name="Slide Number Placeholder 8"/>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850600550"/>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rtl="0"/>
            <a:fld id="{E5665286-4FE8-4E7E-9AB5-C6B3411311E2}" type="datetime1">
              <a:rPr lang="tr-TR" noProof="0" smtClean="0"/>
              <a:t>19.11.2020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173147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rtl="0"/>
            <a:fld id="{E4EC1DD7-3944-40EA-A140-283383FF3BC6}" type="datetime1">
              <a:rPr lang="tr-TR" noProof="0" smtClean="0"/>
              <a:t>19.11.2020</a:t>
            </a:fld>
            <a:endParaRPr lang="tr-TR" noProof="0" dirty="0"/>
          </a:p>
        </p:txBody>
      </p:sp>
      <p:sp>
        <p:nvSpPr>
          <p:cNvPr id="3" name="Footer Placeholder 2"/>
          <p:cNvSpPr>
            <a:spLocks noGrp="1"/>
          </p:cNvSpPr>
          <p:nvPr>
            <p:ph type="ftr" sz="quarter" idx="11"/>
          </p:nvPr>
        </p:nvSpPr>
        <p:spPr/>
        <p:txBody>
          <a:bodyPr/>
          <a:lstStyle/>
          <a:p>
            <a:pPr rtl="0"/>
            <a:r>
              <a:rPr lang="tr-TR" noProof="0" smtClean="0"/>
              <a:t>Alt bilgi ekleme</a:t>
            </a:r>
            <a:endParaRPr lang="tr-TR" noProof="0" dirty="0"/>
          </a:p>
        </p:txBody>
      </p:sp>
      <p:sp>
        <p:nvSpPr>
          <p:cNvPr id="4" name="Slide Number Placeholder 3"/>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39413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497248134"/>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304434421"/>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r>
              <a:rPr lang="tr-TR" noProof="0" smtClean="0"/>
              <a:t>Alt bilgi ekleme</a:t>
            </a:r>
            <a:endParaRPr lang="tr-TR" noProof="0"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E31375A4-56A4-47D6-9801-1991572033F7}" type="slidenum">
              <a:rPr lang="tr-TR" noProof="0" smtClean="0"/>
              <a:pPr/>
              <a:t>‹#›</a:t>
            </a:fld>
            <a:endParaRPr lang="tr-TR" noProof="0" dirty="0"/>
          </a:p>
        </p:txBody>
      </p:sp>
      <p:sp>
        <p:nvSpPr>
          <p:cNvPr id="8" name="Dikdörtgen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13027266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Yuvarlatılmış Dikdörtgen 15"/>
          <p:cNvSpPr/>
          <p:nvPr/>
        </p:nvSpPr>
        <p:spPr>
          <a:xfrm>
            <a:off x="0" y="6361616"/>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289248" y="6309506"/>
            <a:ext cx="11719249" cy="461665"/>
          </a:xfrm>
          <a:prstGeom prst="rect">
            <a:avLst/>
          </a:prstGeom>
        </p:spPr>
        <p:txBody>
          <a:bodyPr wrap="square">
            <a:spAutoFit/>
          </a:bodyPr>
          <a:lstStyle/>
          <a:p>
            <a:pPr algn="ctr"/>
            <a:r>
              <a:rPr lang="tr-TR" sz="2400" dirty="0" smtClean="0">
                <a:solidFill>
                  <a:schemeClr val="bg1"/>
                </a:solidFill>
              </a:rPr>
              <a:t>YÜKSEKÖĞRETİM KURUMLARI ÖĞRENCİ DİSİPLİN YÖNETMELİĞİ</a:t>
            </a:r>
            <a:endParaRPr lang="tr-TR" sz="2400" dirty="0">
              <a:solidFill>
                <a:schemeClr val="bg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940" y="802720"/>
            <a:ext cx="2819400" cy="1619250"/>
          </a:xfrm>
          <a:prstGeom prst="rect">
            <a:avLst/>
          </a:prstGeom>
        </p:spPr>
      </p:pic>
      <p:pic>
        <p:nvPicPr>
          <p:cNvPr id="3" name="Resim 2"/>
          <p:cNvPicPr>
            <a:picLocks noChangeAspect="1"/>
          </p:cNvPicPr>
          <p:nvPr/>
        </p:nvPicPr>
        <p:blipFill>
          <a:blip r:embed="rId3"/>
          <a:stretch>
            <a:fillRect/>
          </a:stretch>
        </p:blipFill>
        <p:spPr>
          <a:xfrm>
            <a:off x="7746545" y="802720"/>
            <a:ext cx="2759723" cy="1687202"/>
          </a:xfrm>
          <a:prstGeom prst="rect">
            <a:avLst/>
          </a:prstGeom>
        </p:spPr>
      </p:pic>
      <p:pic>
        <p:nvPicPr>
          <p:cNvPr id="5" name="Resim 4"/>
          <p:cNvPicPr>
            <a:picLocks noChangeAspect="1"/>
          </p:cNvPicPr>
          <p:nvPr/>
        </p:nvPicPr>
        <p:blipFill>
          <a:blip r:embed="rId4"/>
          <a:stretch>
            <a:fillRect/>
          </a:stretch>
        </p:blipFill>
        <p:spPr>
          <a:xfrm>
            <a:off x="7746546" y="4483754"/>
            <a:ext cx="2759722" cy="1600199"/>
          </a:xfrm>
          <a:prstGeom prst="rect">
            <a:avLst/>
          </a:prstGeom>
        </p:spPr>
      </p:pic>
      <p:pic>
        <p:nvPicPr>
          <p:cNvPr id="6" name="Resim 5"/>
          <p:cNvPicPr>
            <a:picLocks noChangeAspect="1"/>
          </p:cNvPicPr>
          <p:nvPr/>
        </p:nvPicPr>
        <p:blipFill>
          <a:blip r:embed="rId5"/>
          <a:stretch>
            <a:fillRect/>
          </a:stretch>
        </p:blipFill>
        <p:spPr>
          <a:xfrm>
            <a:off x="1275598" y="4367784"/>
            <a:ext cx="2998248" cy="1716169"/>
          </a:xfrm>
          <a:prstGeom prst="rect">
            <a:avLst/>
          </a:prstGeom>
        </p:spPr>
      </p:pic>
      <p:sp>
        <p:nvSpPr>
          <p:cNvPr id="13" name="Yuvarlatılmış Dikdörtgen 12"/>
          <p:cNvSpPr/>
          <p:nvPr/>
        </p:nvSpPr>
        <p:spPr>
          <a:xfrm>
            <a:off x="0" y="34564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GÜMÜŞHANE ÜNİVERSİTESİ</a:t>
            </a:r>
            <a:endParaRPr lang="tr-TR" sz="2400" b="1" dirty="0"/>
          </a:p>
        </p:txBody>
      </p:sp>
      <p:pic>
        <p:nvPicPr>
          <p:cNvPr id="7" name="Resim 6"/>
          <p:cNvPicPr>
            <a:picLocks noChangeAspect="1"/>
          </p:cNvPicPr>
          <p:nvPr/>
        </p:nvPicPr>
        <p:blipFill>
          <a:blip r:embed="rId6"/>
          <a:stretch>
            <a:fillRect/>
          </a:stretch>
        </p:blipFill>
        <p:spPr>
          <a:xfrm>
            <a:off x="5106884" y="2266720"/>
            <a:ext cx="2083978" cy="2101064"/>
          </a:xfrm>
          <a:prstGeom prst="rect">
            <a:avLst/>
          </a:prstGeom>
        </p:spPr>
      </p:pic>
    </p:spTree>
    <p:extLst>
      <p:ext uri="{BB962C8B-B14F-4D97-AF65-F5344CB8AC3E}">
        <p14:creationId xmlns:p14="http://schemas.microsoft.com/office/powerpoint/2010/main" val="2023378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26"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par>
                          <p:cTn id="35" fill="hold">
                            <p:stCondLst>
                              <p:cond delay="4000"/>
                            </p:stCondLst>
                            <p:childTnLst>
                              <p:par>
                                <p:cTn id="36" presetID="14" presetClass="entr" presetSubtype="1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par>
                          <p:cTn id="39" fill="hold">
                            <p:stCondLst>
                              <p:cond delay="4500"/>
                            </p:stCondLst>
                            <p:childTnLst>
                              <p:par>
                                <p:cTn id="40" presetID="45"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anim calcmode="lin" valueType="num">
                                      <p:cBhvr>
                                        <p:cTn id="43" dur="2000" fill="hold"/>
                                        <p:tgtEl>
                                          <p:spTgt spid="5"/>
                                        </p:tgtEl>
                                        <p:attrNameLst>
                                          <p:attrName>ppt_w</p:attrName>
                                        </p:attrNameLst>
                                      </p:cBhvr>
                                      <p:tavLst>
                                        <p:tav tm="0" fmla="#ppt_w*sin(2.5*pi*$)">
                                          <p:val>
                                            <p:fltVal val="0"/>
                                          </p:val>
                                        </p:tav>
                                        <p:tav tm="100000">
                                          <p:val>
                                            <p:fltVal val="1"/>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childTnLst>
                                </p:cTn>
                              </p:par>
                            </p:childTnLst>
                          </p:cTn>
                        </p:par>
                        <p:par>
                          <p:cTn id="45" fill="hold">
                            <p:stCondLst>
                              <p:cond delay="6500"/>
                            </p:stCondLst>
                            <p:childTnLst>
                              <p:par>
                                <p:cTn id="46" presetID="21" presetClass="entr" presetSubtype="1"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heel(1)">
                                      <p:cBhvr>
                                        <p:cTn id="48" dur="2000"/>
                                        <p:tgtEl>
                                          <p:spTgt spid="7"/>
                                        </p:tgtEl>
                                      </p:cBhvr>
                                    </p:animEffect>
                                  </p:childTnLst>
                                </p:cTn>
                              </p:par>
                            </p:childTnLst>
                          </p:cTn>
                        </p:par>
                        <p:par>
                          <p:cTn id="49" fill="hold">
                            <p:stCondLst>
                              <p:cond delay="8500"/>
                            </p:stCondLst>
                            <p:childTnLst>
                              <p:par>
                                <p:cTn id="50" presetID="31"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fltVal val="0"/>
                                          </p:val>
                                        </p:tav>
                                        <p:tav tm="100000">
                                          <p:val>
                                            <p:strVal val="#ppt_w"/>
                                          </p:val>
                                        </p:tav>
                                      </p:tavLst>
                                    </p:anim>
                                    <p:anim calcmode="lin" valueType="num">
                                      <p:cBhvr>
                                        <p:cTn id="53" dur="1000" fill="hold"/>
                                        <p:tgtEl>
                                          <p:spTgt spid="16"/>
                                        </p:tgtEl>
                                        <p:attrNameLst>
                                          <p:attrName>ppt_h</p:attrName>
                                        </p:attrNameLst>
                                      </p:cBhvr>
                                      <p:tavLst>
                                        <p:tav tm="0">
                                          <p:val>
                                            <p:fltVal val="0"/>
                                          </p:val>
                                        </p:tav>
                                        <p:tav tm="100000">
                                          <p:val>
                                            <p:strVal val="#ppt_h"/>
                                          </p:val>
                                        </p:tav>
                                      </p:tavLst>
                                    </p:anim>
                                    <p:anim calcmode="lin" valueType="num">
                                      <p:cBhvr>
                                        <p:cTn id="54" dur="1000" fill="hold"/>
                                        <p:tgtEl>
                                          <p:spTgt spid="16"/>
                                        </p:tgtEl>
                                        <p:attrNameLst>
                                          <p:attrName>style.rotation</p:attrName>
                                        </p:attrNameLst>
                                      </p:cBhvr>
                                      <p:tavLst>
                                        <p:tav tm="0">
                                          <p:val>
                                            <p:fltVal val="90"/>
                                          </p:val>
                                        </p:tav>
                                        <p:tav tm="100000">
                                          <p:val>
                                            <p:fltVal val="0"/>
                                          </p:val>
                                        </p:tav>
                                      </p:tavLst>
                                    </p:anim>
                                    <p:animEffect transition="in" filter="fade">
                                      <p:cBhvr>
                                        <p:cTn id="55" dur="1000"/>
                                        <p:tgtEl>
                                          <p:spTgt spid="16"/>
                                        </p:tgtEl>
                                      </p:cBhvr>
                                    </p:animEffect>
                                  </p:childTnLst>
                                </p:cTn>
                              </p:par>
                            </p:childTnLst>
                          </p:cTn>
                        </p:par>
                        <p:par>
                          <p:cTn id="56" fill="hold">
                            <p:stCondLst>
                              <p:cond delay="9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10500"/>
                            </p:stCondLst>
                            <p:childTnLst>
                              <p:par>
                                <p:cTn id="64" presetID="31" presetClass="entr" presetSubtype="0" fill="hold" nodeType="afterEffect">
                                  <p:stCondLst>
                                    <p:cond delay="0"/>
                                  </p:stCondLst>
                                  <p:childTnLst>
                                    <p:set>
                                      <p:cBhvr>
                                        <p:cTn id="65" dur="1" fill="hold">
                                          <p:stCondLst>
                                            <p:cond delay="0"/>
                                          </p:stCondLst>
                                        </p:cTn>
                                        <p:tgtEl>
                                          <p:spTgt spid="18">
                                            <p:txEl>
                                              <p:pRg st="0" end="0"/>
                                            </p:txEl>
                                          </p:spTgt>
                                        </p:tgtEl>
                                        <p:attrNameLst>
                                          <p:attrName>style.visibility</p:attrName>
                                        </p:attrNameLst>
                                      </p:cBhvr>
                                      <p:to>
                                        <p:strVal val="visible"/>
                                      </p:to>
                                    </p:set>
                                    <p:anim calcmode="lin" valueType="num">
                                      <p:cBhvr>
                                        <p:cTn id="66"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69"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İKİNCİ BÖLÜM</a:t>
            </a:r>
            <a:r>
              <a:rPr lang="tr-TR" sz="1800" dirty="0"/>
              <a:t/>
            </a:r>
            <a:br>
              <a:rPr lang="tr-TR" sz="1800" dirty="0"/>
            </a:br>
            <a:r>
              <a:rPr lang="tr-TR" sz="1800" b="1" dirty="0"/>
              <a:t>Disiplin Cezaları ve Disiplin Cezalarını</a:t>
            </a:r>
            <a:r>
              <a:rPr lang="tr-TR" sz="1800" dirty="0"/>
              <a:t/>
            </a:r>
            <a:br>
              <a:rPr lang="tr-TR" sz="1800" dirty="0"/>
            </a:br>
            <a:r>
              <a:rPr lang="tr-TR" sz="1800" b="1" dirty="0"/>
              <a:t>Gerektiren Disiplin Suçları</a:t>
            </a: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1051560"/>
            <a:ext cx="10827121" cy="5010912"/>
          </a:xfrm>
        </p:spPr>
        <p:txBody>
          <a:bodyPr>
            <a:normAutofit/>
          </a:bodyPr>
          <a:lstStyle/>
          <a:p>
            <a:pPr marL="0" indent="0" algn="just">
              <a:buNone/>
            </a:pPr>
            <a:r>
              <a:rPr lang="tr-TR" sz="2400" b="1" cap="none" dirty="0">
                <a:latin typeface="Times New Roman" panose="02020603050405020304" pitchFamily="18" charset="0"/>
                <a:cs typeface="Times New Roman" panose="02020603050405020304" pitchFamily="18" charset="0"/>
              </a:rPr>
              <a:t>Öngörülmemiş disiplin suçları</a:t>
            </a:r>
          </a:p>
          <a:p>
            <a:pPr marL="0" indent="0" algn="just">
              <a:buNone/>
            </a:pPr>
            <a:r>
              <a:rPr lang="tr-TR" sz="2400" b="1" cap="none" dirty="0">
                <a:latin typeface="Times New Roman" panose="02020603050405020304" pitchFamily="18" charset="0"/>
                <a:cs typeface="Times New Roman" panose="02020603050405020304" pitchFamily="18" charset="0"/>
              </a:rPr>
              <a:t>MADDE 10 </a:t>
            </a:r>
            <a:r>
              <a:rPr lang="tr-TR" sz="2400" cap="none" dirty="0">
                <a:latin typeface="Times New Roman" panose="02020603050405020304" pitchFamily="18" charset="0"/>
                <a:cs typeface="Times New Roman" panose="02020603050405020304" pitchFamily="18" charset="0"/>
              </a:rPr>
              <a:t>– (1) Yükseköğretim kurumundan uzaklaştırma ve çıkarma cezasını gerektiren disiplin suçları dışında, uyarma ve kınama cezası verilmesini gerektiren eylemlere nitelik ve ağırlıkları itibarıyla benzer eylemlerde bulunanlara da aynı türden disiplin cezaları verilir.</a:t>
            </a:r>
          </a:p>
          <a:p>
            <a:pPr marL="0" indent="0" algn="just">
              <a:buNone/>
            </a:pPr>
            <a:r>
              <a:rPr lang="tr-TR" sz="2400" b="1" cap="none" dirty="0">
                <a:latin typeface="Times New Roman" panose="02020603050405020304" pitchFamily="18" charset="0"/>
                <a:cs typeface="Times New Roman" panose="02020603050405020304" pitchFamily="18" charset="0"/>
              </a:rPr>
              <a:t>Disiplin suçunun tekerrürü</a:t>
            </a:r>
          </a:p>
          <a:p>
            <a:pPr marL="0" indent="0" algn="just">
              <a:buNone/>
            </a:pPr>
            <a:r>
              <a:rPr lang="tr-TR" sz="2400" b="1" cap="none" dirty="0">
                <a:latin typeface="Times New Roman" panose="02020603050405020304" pitchFamily="18" charset="0"/>
                <a:cs typeface="Times New Roman" panose="02020603050405020304" pitchFamily="18" charset="0"/>
              </a:rPr>
              <a:t>MADDE 11 </a:t>
            </a:r>
            <a:r>
              <a:rPr lang="tr-TR" sz="2400" cap="none" dirty="0">
                <a:latin typeface="Times New Roman" panose="02020603050405020304" pitchFamily="18" charset="0"/>
                <a:cs typeface="Times New Roman" panose="02020603050405020304" pitchFamily="18" charset="0"/>
              </a:rPr>
              <a:t>– (1) Disiplin cezası verilmesine sebep olmuş bir eylemin tekerrüründe bir derece ağır ceza uygulanır.</a:t>
            </a:r>
          </a:p>
          <a:p>
            <a:pPr marL="0" indent="0" algn="just">
              <a:buNone/>
            </a:pPr>
            <a:r>
              <a:rPr lang="tr-TR" sz="2400" cap="none" dirty="0">
                <a:latin typeface="Times New Roman" panose="02020603050405020304" pitchFamily="18" charset="0"/>
                <a:cs typeface="Times New Roman" panose="02020603050405020304" pitchFamily="18" charset="0"/>
              </a:rPr>
              <a:t>(2) Disiplin suçunun tekerrürü halinde yükseköğretim kurumundan çıkarma cezası verilemez.</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105204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a:t/>
            </a:r>
            <a:br>
              <a:rPr lang="tr-TR" sz="1800" b="1" dirty="0"/>
            </a:b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smtClean="0"/>
              <a:t>ÜÇÜNCÜ </a:t>
            </a:r>
            <a:r>
              <a:rPr lang="tr-TR" sz="1800" b="1" dirty="0"/>
              <a:t>BÖLÜM</a:t>
            </a:r>
            <a:br>
              <a:rPr lang="tr-TR" sz="1800" b="1" dirty="0"/>
            </a:br>
            <a:r>
              <a:rPr lang="tr-TR" sz="1800" b="1" dirty="0"/>
              <a:t>Disiplin Soruşturması</a:t>
            </a:r>
            <a:br>
              <a:rPr lang="tr-TR" sz="1800" b="1" dirty="0"/>
            </a:b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1051560"/>
            <a:ext cx="10827121" cy="5010912"/>
          </a:xfrm>
        </p:spPr>
        <p:txBody>
          <a:bodyPr>
            <a:normAutofit fontScale="85000" lnSpcReduction="10000"/>
          </a:bodyPr>
          <a:lstStyle/>
          <a:p>
            <a:pPr marL="0" indent="0" algn="just">
              <a:buNone/>
            </a:pPr>
            <a:r>
              <a:rPr lang="tr-TR" sz="2400" b="1" cap="none" dirty="0">
                <a:latin typeface="Times New Roman" panose="02020603050405020304" pitchFamily="18" charset="0"/>
                <a:cs typeface="Times New Roman" panose="02020603050405020304" pitchFamily="18" charset="0"/>
              </a:rPr>
              <a:t>Soruşturma açmaya yetkili amirler</a:t>
            </a:r>
          </a:p>
          <a:p>
            <a:pPr marL="0" indent="0" algn="just">
              <a:buNone/>
            </a:pPr>
            <a:r>
              <a:rPr lang="tr-TR" sz="2400" b="1" cap="none" dirty="0">
                <a:latin typeface="Times New Roman" panose="02020603050405020304" pitchFamily="18" charset="0"/>
                <a:cs typeface="Times New Roman" panose="02020603050405020304" pitchFamily="18" charset="0"/>
              </a:rPr>
              <a:t>MADDE 12 </a:t>
            </a:r>
            <a:r>
              <a:rPr lang="tr-TR" sz="2400" cap="none" dirty="0">
                <a:latin typeface="Times New Roman" panose="02020603050405020304" pitchFamily="18" charset="0"/>
                <a:cs typeface="Times New Roman" panose="02020603050405020304" pitchFamily="18" charset="0"/>
              </a:rPr>
              <a:t>– (1) Disiplin soruşturması açmaya yetkili amirler şunlardır;</a:t>
            </a:r>
          </a:p>
          <a:p>
            <a:pPr marL="0" indent="0" algn="just">
              <a:buNone/>
            </a:pPr>
            <a:r>
              <a:rPr lang="tr-TR" sz="2400" cap="none" dirty="0">
                <a:latin typeface="Times New Roman" panose="02020603050405020304" pitchFamily="18" charset="0"/>
                <a:cs typeface="Times New Roman" panose="02020603050405020304" pitchFamily="18" charset="0"/>
              </a:rPr>
              <a:t>a) Fakülte öğrencilerinin işlemiş oldukları disiplin suçlarından dolayı dekan,</a:t>
            </a:r>
          </a:p>
          <a:p>
            <a:pPr marL="0" indent="0" algn="just">
              <a:buNone/>
            </a:pPr>
            <a:r>
              <a:rPr lang="tr-TR" sz="2400" cap="none" dirty="0">
                <a:latin typeface="Times New Roman" panose="02020603050405020304" pitchFamily="18" charset="0"/>
                <a:cs typeface="Times New Roman" panose="02020603050405020304" pitchFamily="18" charset="0"/>
              </a:rPr>
              <a:t>b) Enstitü öğrencilerinin işlemiş oldukları disiplin suçlarından dolayı enstitü müdürü,</a:t>
            </a:r>
          </a:p>
          <a:p>
            <a:pPr marL="0" indent="0" algn="just">
              <a:buNone/>
            </a:pPr>
            <a:r>
              <a:rPr lang="tr-TR" sz="2400" cap="none" dirty="0">
                <a:latin typeface="Times New Roman" panose="02020603050405020304" pitchFamily="18" charset="0"/>
                <a:cs typeface="Times New Roman" panose="02020603050405020304" pitchFamily="18" charset="0"/>
              </a:rPr>
              <a:t>c) Yüksekokul ve meslek yüksekokulu öğrencilerinin işlemiş oldukları disiplin suçlarından dolayı müdür,</a:t>
            </a:r>
          </a:p>
          <a:p>
            <a:pPr marL="0" indent="0" algn="just">
              <a:buNone/>
            </a:pPr>
            <a:r>
              <a:rPr lang="tr-TR" sz="2400" cap="none" dirty="0">
                <a:latin typeface="Times New Roman" panose="02020603050405020304" pitchFamily="18" charset="0"/>
                <a:cs typeface="Times New Roman" panose="02020603050405020304" pitchFamily="18" charset="0"/>
              </a:rPr>
              <a:t>ç) Konservatuvar öğrencilerinin işlemiş oldukları disiplin suçlarından dolayı konservatuvar müdürü,</a:t>
            </a:r>
          </a:p>
          <a:p>
            <a:pPr marL="0" indent="0" algn="just">
              <a:buNone/>
            </a:pPr>
            <a:r>
              <a:rPr lang="tr-TR" sz="2400" cap="none" dirty="0">
                <a:latin typeface="Times New Roman" panose="02020603050405020304" pitchFamily="18" charset="0"/>
                <a:cs typeface="Times New Roman" panose="02020603050405020304" pitchFamily="18" charset="0"/>
              </a:rPr>
              <a:t>d) Müşterek alan veya mekanlarda toplu öğrenci eylemleri ile ilgili olarak üniversite rektörleri.</a:t>
            </a:r>
          </a:p>
          <a:p>
            <a:pPr marL="0" indent="0" algn="just">
              <a:buNone/>
            </a:pPr>
            <a:r>
              <a:rPr lang="tr-TR" sz="2400" cap="none" dirty="0">
                <a:latin typeface="Times New Roman" panose="02020603050405020304" pitchFamily="18" charset="0"/>
                <a:cs typeface="Times New Roman" panose="02020603050405020304" pitchFamily="18" charset="0"/>
              </a:rPr>
              <a:t>(2) (Değişik:RG-23/12/2016-29927)  Soruşturma açmaya yetkili amirler, soruşturmayı bizzat yapabilecekleri gibi soruşturmacı veya soruşturmacılar tayini suretiyle de yaptırabilirler; gerekli gördükleri takdirde başka bir yükseköğretim kurumundan soruşturmacı görevlendirilmesini de talep edebilirler.</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294025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 calcmode="lin" valueType="num">
                                      <p:cBhvr additive="base">
                                        <p:cTn id="42"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nodeType="after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 calcmode="lin" valueType="num">
                                      <p:cBhvr additive="base">
                                        <p:cTn id="47"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a:t/>
            </a:r>
            <a:br>
              <a:rPr lang="tr-TR" sz="1800" b="1" dirty="0"/>
            </a:b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smtClean="0"/>
              <a:t>ÜÇÜNCÜ </a:t>
            </a:r>
            <a:r>
              <a:rPr lang="tr-TR" sz="1800" b="1" dirty="0"/>
              <a:t>BÖLÜM</a:t>
            </a:r>
            <a:br>
              <a:rPr lang="tr-TR" sz="1800" b="1" dirty="0"/>
            </a:br>
            <a:r>
              <a:rPr lang="tr-TR" sz="1800" b="1" dirty="0"/>
              <a:t>Disiplin Soruşturması</a:t>
            </a:r>
            <a:br>
              <a:rPr lang="tr-TR" sz="1800" b="1" dirty="0"/>
            </a:b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1051560"/>
            <a:ext cx="10827121" cy="5315282"/>
          </a:xfrm>
        </p:spPr>
        <p:txBody>
          <a:bodyPr>
            <a:normAutofit fontScale="70000" lnSpcReduction="20000"/>
          </a:bodyPr>
          <a:lstStyle/>
          <a:p>
            <a:pPr marL="0" indent="0" algn="just">
              <a:buNone/>
            </a:pPr>
            <a:r>
              <a:rPr lang="tr-TR" sz="2400" b="1" cap="none" dirty="0">
                <a:latin typeface="Times New Roman" panose="02020603050405020304" pitchFamily="18" charset="0"/>
                <a:cs typeface="Times New Roman" panose="02020603050405020304" pitchFamily="18" charset="0"/>
              </a:rPr>
              <a:t>Soruşturmanın süresi ve zamanaşımı</a:t>
            </a:r>
          </a:p>
          <a:p>
            <a:pPr marL="0" indent="0" algn="just">
              <a:buNone/>
            </a:pPr>
            <a:r>
              <a:rPr lang="tr-TR" sz="2400" b="1" cap="none" dirty="0">
                <a:latin typeface="Times New Roman" panose="02020603050405020304" pitchFamily="18" charset="0"/>
                <a:cs typeface="Times New Roman" panose="02020603050405020304" pitchFamily="18" charset="0"/>
              </a:rPr>
              <a:t>MADDE 13 </a:t>
            </a:r>
            <a:r>
              <a:rPr lang="tr-TR" sz="2400" cap="none" dirty="0">
                <a:latin typeface="Times New Roman" panose="02020603050405020304" pitchFamily="18" charset="0"/>
                <a:cs typeface="Times New Roman" panose="02020603050405020304" pitchFamily="18" charset="0"/>
              </a:rPr>
              <a:t>– (1) Disiplin soruşturmasına olayın öğrenilmesini müteakip derhal başlanır. Soruşturma, onay tarihinden itibaren </a:t>
            </a:r>
            <a:r>
              <a:rPr lang="tr-TR" sz="2400" cap="none" dirty="0" err="1">
                <a:latin typeface="Times New Roman" panose="02020603050405020304" pitchFamily="18" charset="0"/>
                <a:cs typeface="Times New Roman" panose="02020603050405020304" pitchFamily="18" charset="0"/>
              </a:rPr>
              <a:t>onbeş</a:t>
            </a:r>
            <a:r>
              <a:rPr lang="tr-TR" sz="2400" cap="none" dirty="0">
                <a:latin typeface="Times New Roman" panose="02020603050405020304" pitchFamily="18" charset="0"/>
                <a:cs typeface="Times New Roman" panose="02020603050405020304" pitchFamily="18" charset="0"/>
              </a:rPr>
              <a:t> gün içinde sonuçlandırılır. Soruşturmanın bu süre içerisinde bitirilememesi halinde soruşturmacı, gerekçeli olarak ek süre verilmesi talebinde bulunur. Soruşturma açmaya yetkili disiplin amiri, uygun bulduğu taktirde soruşturma süresini uzatabilir. (3)</a:t>
            </a:r>
          </a:p>
          <a:p>
            <a:pPr marL="0" indent="0" algn="just">
              <a:buNone/>
            </a:pPr>
            <a:r>
              <a:rPr lang="tr-TR" sz="2400" cap="none" dirty="0">
                <a:latin typeface="Times New Roman" panose="02020603050405020304" pitchFamily="18" charset="0"/>
                <a:cs typeface="Times New Roman" panose="02020603050405020304" pitchFamily="18" charset="0"/>
              </a:rPr>
              <a:t>(2) Bu Yönetmelikte sayılan disiplin suçu niteliğindeki eylemleri işleyen öğrenciler hakkında, bu eylemlerin </a:t>
            </a:r>
            <a:r>
              <a:rPr lang="tr-TR" sz="2400" cap="none" dirty="0" err="1">
                <a:latin typeface="Times New Roman" panose="02020603050405020304" pitchFamily="18" charset="0"/>
                <a:cs typeface="Times New Roman" panose="02020603050405020304" pitchFamily="18" charset="0"/>
              </a:rPr>
              <a:t>işlenildiğinin</a:t>
            </a:r>
            <a:r>
              <a:rPr lang="tr-TR" sz="2400" cap="none" dirty="0">
                <a:latin typeface="Times New Roman" panose="02020603050405020304" pitchFamily="18" charset="0"/>
                <a:cs typeface="Times New Roman" panose="02020603050405020304" pitchFamily="18" charset="0"/>
              </a:rPr>
              <a:t> soruşturma açmaya yetkili amirlerce öğrenildiği tarihten itibaren;</a:t>
            </a:r>
          </a:p>
          <a:p>
            <a:pPr marL="0" indent="0" algn="just">
              <a:buNone/>
            </a:pPr>
            <a:r>
              <a:rPr lang="tr-TR" sz="2400" cap="none" dirty="0">
                <a:latin typeface="Times New Roman" panose="02020603050405020304" pitchFamily="18" charset="0"/>
                <a:cs typeface="Times New Roman" panose="02020603050405020304" pitchFamily="18" charset="0"/>
              </a:rPr>
              <a:t>a) Uyarma, kınama, yükseköğretim kurumundan bir haftadan bir aya kadar uzaklaştırma cezalarında bir ay içinde,</a:t>
            </a:r>
          </a:p>
          <a:p>
            <a:pPr marL="0" indent="0" algn="just">
              <a:buNone/>
            </a:pPr>
            <a:r>
              <a:rPr lang="tr-TR" sz="2400" cap="none" dirty="0">
                <a:latin typeface="Times New Roman" panose="02020603050405020304" pitchFamily="18" charset="0"/>
                <a:cs typeface="Times New Roman" panose="02020603050405020304" pitchFamily="18" charset="0"/>
              </a:rPr>
              <a:t>b) Yükseköğretim kurumundan bir veya iki yarıyıl için uzaklaştırma ile yükseköğretim kurumundan çıkarma cezalarında üç ay içinde,</a:t>
            </a:r>
          </a:p>
          <a:p>
            <a:pPr marL="0" indent="0" algn="just">
              <a:buNone/>
            </a:pPr>
            <a:r>
              <a:rPr lang="tr-TR" sz="2400" cap="none" dirty="0">
                <a:latin typeface="Times New Roman" panose="02020603050405020304" pitchFamily="18" charset="0"/>
                <a:cs typeface="Times New Roman" panose="02020603050405020304" pitchFamily="18" charset="0"/>
              </a:rPr>
              <a:t>disiplin soruşturmasına başlanmadığı takdirde, disiplin cezası verme yetkisi zaman aşımına uğrar.</a:t>
            </a:r>
          </a:p>
          <a:p>
            <a:pPr marL="0" indent="0" algn="just">
              <a:buNone/>
            </a:pPr>
            <a:r>
              <a:rPr lang="tr-TR" sz="2400" cap="none" dirty="0">
                <a:latin typeface="Times New Roman" panose="02020603050405020304" pitchFamily="18" charset="0"/>
                <a:cs typeface="Times New Roman" panose="02020603050405020304" pitchFamily="18" charset="0"/>
              </a:rPr>
              <a:t>(3) Disiplin cezasını gerektiren eylemlerin işlendiği tarihten itibaren, en geç iki yıl içinde disiplin cezası verilmediği takdirde, disiplin cezası verme yetkisi zamanaşımına uğrar. Ancak, disiplin amir veya kurulunun, bir adli yargı hükmüne ihtiyaç duyduğu hallerde; zamanaşımı süresi adli yargı hükmünün kesinleştiği günden itibaren başlar. Söz konusu ihtiyaç, yetkili disiplin amir veya kurulunun alacağı bir karar ile tespit edilir.</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3741629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 calcmode="lin" valueType="num">
                                      <p:cBhvr additive="base">
                                        <p:cTn id="42"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104052"/>
            <a:ext cx="10364451" cy="484329"/>
          </a:xfrm>
        </p:spPr>
        <p:txBody>
          <a:bodyPr>
            <a:noAutofit/>
          </a:bodyPr>
          <a:lstStyle/>
          <a:p>
            <a:r>
              <a:rPr lang="tr-TR" sz="1800" b="1" dirty="0"/>
              <a:t/>
            </a:r>
            <a:br>
              <a:rPr lang="tr-TR" sz="1800" b="1" dirty="0"/>
            </a:b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smtClean="0"/>
              <a:t>ÜÇÜNCÜ </a:t>
            </a:r>
            <a:r>
              <a:rPr lang="tr-TR" sz="1800" b="1" dirty="0"/>
              <a:t>BÖLÜM</a:t>
            </a:r>
            <a:br>
              <a:rPr lang="tr-TR" sz="1800" b="1" dirty="0"/>
            </a:br>
            <a:r>
              <a:rPr lang="tr-TR" sz="1800" b="1" dirty="0"/>
              <a:t>Disiplin Soruşturması</a:t>
            </a:r>
            <a:br>
              <a:rPr lang="tr-TR" sz="1800" b="1" dirty="0"/>
            </a:b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720970"/>
            <a:ext cx="10827121" cy="5583122"/>
          </a:xfrm>
        </p:spPr>
        <p:txBody>
          <a:bodyPr>
            <a:normAutofit fontScale="70000" lnSpcReduction="20000"/>
          </a:bodyPr>
          <a:lstStyle/>
          <a:p>
            <a:pPr marL="0" indent="0" algn="just">
              <a:buNone/>
            </a:pPr>
            <a:r>
              <a:rPr lang="tr-TR" sz="2400" b="1" cap="none" dirty="0">
                <a:latin typeface="Times New Roman" panose="02020603050405020304" pitchFamily="18" charset="0"/>
                <a:cs typeface="Times New Roman" panose="02020603050405020304" pitchFamily="18" charset="0"/>
              </a:rPr>
              <a:t>Soruşturmanın yapılış şekli</a:t>
            </a:r>
          </a:p>
          <a:p>
            <a:pPr marL="0" indent="0" algn="just">
              <a:buNone/>
            </a:pPr>
            <a:r>
              <a:rPr lang="tr-TR" sz="2400" b="1" cap="none" dirty="0">
                <a:latin typeface="Times New Roman" panose="02020603050405020304" pitchFamily="18" charset="0"/>
                <a:cs typeface="Times New Roman" panose="02020603050405020304" pitchFamily="18" charset="0"/>
              </a:rPr>
              <a:t>MADDE 14 </a:t>
            </a:r>
            <a:r>
              <a:rPr lang="tr-TR" sz="2400" cap="none" dirty="0">
                <a:latin typeface="Times New Roman" panose="02020603050405020304" pitchFamily="18" charset="0"/>
                <a:cs typeface="Times New Roman" panose="02020603050405020304" pitchFamily="18" charset="0"/>
              </a:rPr>
              <a:t>– (1) Soruşturmanın gizliliği esastır.</a:t>
            </a:r>
          </a:p>
          <a:p>
            <a:pPr marL="0" indent="0" algn="just">
              <a:buNone/>
            </a:pPr>
            <a:r>
              <a:rPr lang="tr-TR" sz="2400" cap="none" dirty="0">
                <a:latin typeface="Times New Roman" panose="02020603050405020304" pitchFamily="18" charset="0"/>
                <a:cs typeface="Times New Roman" panose="02020603050405020304" pitchFamily="18" charset="0"/>
              </a:rPr>
              <a:t>(2) Soruşturmacı tanık dinleyebilir, keşif yapabilir ve bilirkişiye başvurabilir. Soruşturma işlemleri bir tutanakla tespit olunur. Tutanak; işlemin nerede ve ne zaman yapıldığı, işlemin mahiyeti, kimlerin katıldığı, ifade alınmış ise soruları ve cevapları belirtecek şekilde düzenlenir ve soruşturmacı, katip, ifade sahibi ve varsa keşif sırasında hazır bulunanlarca imzalanır. İfade alınırken tanığa ve bilirkişi tayini durumunda bilirkişiye yemin ettirilir; tanığın hüviyeti, adresi ve benzeri açıklayıcı bilgiler belirtilir.</a:t>
            </a:r>
          </a:p>
          <a:p>
            <a:pPr marL="0" indent="0" algn="just">
              <a:buNone/>
            </a:pPr>
            <a:r>
              <a:rPr lang="tr-TR" sz="2400" cap="none" dirty="0">
                <a:latin typeface="Times New Roman" panose="02020603050405020304" pitchFamily="18" charset="0"/>
                <a:cs typeface="Times New Roman" panose="02020603050405020304" pitchFamily="18" charset="0"/>
              </a:rPr>
              <a:t>(3) Yükseköğretim kurumlarının personeli, soruşturmacıların istedikleri her türlü bilgi, dosya ve başka belgeleri hiçbir gecikmeye mahal bırakmaksızın verirler ve istenecek yardımları yerine getirirler.</a:t>
            </a:r>
          </a:p>
          <a:p>
            <a:pPr marL="0" indent="0" algn="just">
              <a:buNone/>
            </a:pPr>
            <a:r>
              <a:rPr lang="tr-TR" sz="2400" cap="none" dirty="0">
                <a:latin typeface="Times New Roman" panose="02020603050405020304" pitchFamily="18" charset="0"/>
                <a:cs typeface="Times New Roman" panose="02020603050405020304" pitchFamily="18" charset="0"/>
              </a:rPr>
              <a:t>(4) Soruşturmacı, hakkında soruşturma açılan kişi ve eylemlerle sınırlı olmak üzere soruşturmayı yürütür ve tamamlar. Soruşturma esnasında soruşturulan eylemin dışında başka disiplin suçlarının işlendiğini veya aynı suç kapsamında başka kişilerin soruşturmaya dahil edilmesi gerektiğini tespit eden soruşturmacı, durumu yetkili mercie bildirir.</a:t>
            </a:r>
          </a:p>
          <a:p>
            <a:pPr marL="0" indent="0" algn="just">
              <a:buNone/>
            </a:pPr>
            <a:r>
              <a:rPr lang="tr-TR" sz="2400" cap="none" dirty="0">
                <a:latin typeface="Times New Roman" panose="02020603050405020304" pitchFamily="18" charset="0"/>
                <a:cs typeface="Times New Roman" panose="02020603050405020304" pitchFamily="18" charset="0"/>
              </a:rPr>
              <a:t>(5) Öğrencinin, disiplin suçunu işledikten sonra yükseköğretim kurumu içinde yer değiştirmesi veya yükseköğretim kurumunu değiştirmiş bulunması veya yükseköğretim kurumundan her ne sebeple olursa olsun ayrılmış olması, soruşturma açılmasına, devamına ve gerekli kararların alınmasına engel teşkil etmez.</a:t>
            </a:r>
          </a:p>
          <a:p>
            <a:pPr marL="0" indent="0" algn="just">
              <a:buNone/>
            </a:pPr>
            <a:r>
              <a:rPr lang="tr-TR" sz="2400" cap="none" dirty="0">
                <a:latin typeface="Times New Roman" panose="02020603050405020304" pitchFamily="18" charset="0"/>
                <a:cs typeface="Times New Roman" panose="02020603050405020304" pitchFamily="18" charset="0"/>
              </a:rPr>
              <a:t>(6) (Ek:RG-7/11/2013-28814)2 Soruşturmacılar; zaruri gördükleri takdirde soruşturma süresince, soruşturulan öğrencilerin yükseköğretim kurumu binalarına girmesinin yasaklanması hususunda karar verilmesini disiplin soruşturmasını açmaya yetkili merciden isteyebilirler.</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1920966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 calcmode="lin" valueType="num">
                                      <p:cBhvr additive="base">
                                        <p:cTn id="42"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a:t/>
            </a:r>
            <a:br>
              <a:rPr lang="tr-TR" sz="1800" b="1" dirty="0"/>
            </a:b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smtClean="0"/>
              <a:t>ÜÇÜNCÜ </a:t>
            </a:r>
            <a:r>
              <a:rPr lang="tr-TR" sz="1800" b="1" dirty="0"/>
              <a:t>BÖLÜM</a:t>
            </a:r>
            <a:br>
              <a:rPr lang="tr-TR" sz="1800" b="1" dirty="0"/>
            </a:br>
            <a:r>
              <a:rPr lang="tr-TR" sz="1800" b="1" dirty="0"/>
              <a:t>Disiplin Soruşturması</a:t>
            </a:r>
            <a:br>
              <a:rPr lang="tr-TR" sz="1800" b="1" dirty="0"/>
            </a:b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1051559"/>
            <a:ext cx="10827121" cy="5273815"/>
          </a:xfrm>
        </p:spPr>
        <p:txBody>
          <a:bodyPr>
            <a:normAutofit fontScale="85000" lnSpcReduction="10000"/>
          </a:bodyPr>
          <a:lstStyle/>
          <a:p>
            <a:pPr marL="0" indent="0" algn="just">
              <a:buNone/>
            </a:pPr>
            <a:r>
              <a:rPr lang="tr-TR" sz="2400" b="1" cap="none" dirty="0">
                <a:latin typeface="Times New Roman" panose="02020603050405020304" pitchFamily="18" charset="0"/>
                <a:cs typeface="Times New Roman" panose="02020603050405020304" pitchFamily="18" charset="0"/>
              </a:rPr>
              <a:t>Savunma hakkı</a:t>
            </a:r>
          </a:p>
          <a:p>
            <a:pPr marL="0" indent="0" algn="just">
              <a:buNone/>
            </a:pPr>
            <a:r>
              <a:rPr lang="tr-TR" sz="2400" b="1" cap="none" dirty="0">
                <a:latin typeface="Times New Roman" panose="02020603050405020304" pitchFamily="18" charset="0"/>
                <a:cs typeface="Times New Roman" panose="02020603050405020304" pitchFamily="18" charset="0"/>
              </a:rPr>
              <a:t>MADDE 15 </a:t>
            </a:r>
            <a:r>
              <a:rPr lang="tr-TR" sz="2400" cap="none" dirty="0">
                <a:latin typeface="Times New Roman" panose="02020603050405020304" pitchFamily="18" charset="0"/>
                <a:cs typeface="Times New Roman" panose="02020603050405020304" pitchFamily="18" charset="0"/>
              </a:rPr>
              <a:t>– (1) Hakkında disiplin soruşturması açılan öğrenciye isnat edilen suçun neden ibaret olduğu, savunmasını yapacağı tarihten en az yedi gün önce yazılı olarak bildirilir. Bu yazıda; öğrenciden belirtilen gün, saat ve yerde savunmasını yapmak üzere hazır bulunması istenilir.</a:t>
            </a:r>
          </a:p>
          <a:p>
            <a:pPr marL="0" indent="0" algn="just">
              <a:buNone/>
            </a:pPr>
            <a:r>
              <a:rPr lang="tr-TR" sz="2400" cap="none" dirty="0">
                <a:latin typeface="Times New Roman" panose="02020603050405020304" pitchFamily="18" charset="0"/>
                <a:cs typeface="Times New Roman" panose="02020603050405020304" pitchFamily="18" charset="0"/>
              </a:rPr>
              <a:t>(2) (Değişik:RG-23/12/2016-29927)   Savunma yapmak üzere gelen kişi, savunmasını sözlü olarak yapabileceği gibi yazılı olarak da sunabilir. Yazılı savunma sunulduktan sonra soruşturmacı öğrenciye ek sorular yöneltebilir.</a:t>
            </a:r>
          </a:p>
          <a:p>
            <a:pPr marL="0" indent="0" algn="just">
              <a:buNone/>
            </a:pPr>
            <a:r>
              <a:rPr lang="tr-TR" sz="2400" cap="none" dirty="0">
                <a:latin typeface="Times New Roman" panose="02020603050405020304" pitchFamily="18" charset="0"/>
                <a:cs typeface="Times New Roman" panose="02020603050405020304" pitchFamily="18" charset="0"/>
              </a:rPr>
              <a:t>(3) Öğrenciye gönderilecek davetiyede; çağrıya özürsüz olduğu halde uymadığı veya özrünü zamanında bildirmediği takdirde, savunmadan vazgeçmiş sayılacağı ve diğer delillere dayanılmak suretiyle hakkında gerekli kararın verileceği belirtilir.</a:t>
            </a:r>
          </a:p>
          <a:p>
            <a:pPr marL="0" indent="0" algn="just">
              <a:buNone/>
            </a:pPr>
            <a:r>
              <a:rPr lang="tr-TR" sz="2400" cap="none" dirty="0">
                <a:latin typeface="Times New Roman" panose="02020603050405020304" pitchFamily="18" charset="0"/>
                <a:cs typeface="Times New Roman" panose="02020603050405020304" pitchFamily="18" charset="0"/>
              </a:rPr>
              <a:t>(4) Geçerli bir özür bildiren veya mücbir sebep dolayısıyla davete uymadığı anlaşılan öğrenciye uygun bir süre verilir. Tutuklu öğrencilere savunmalarını yazılı olarak gönderebilecekleri bildirilir.</a:t>
            </a:r>
          </a:p>
          <a:p>
            <a:pPr marL="0" indent="0" algn="just">
              <a:buNone/>
            </a:pPr>
            <a:r>
              <a:rPr lang="tr-TR" sz="2400" cap="none" dirty="0">
                <a:latin typeface="Times New Roman" panose="02020603050405020304" pitchFamily="18" charset="0"/>
                <a:cs typeface="Times New Roman" panose="02020603050405020304" pitchFamily="18" charset="0"/>
              </a:rPr>
              <a:t>(5) Soruşturma öğrencinin kendini gereği gibi savunmasına imkân verecek şekilde yürütülür.</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402423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additive="base">
                                        <p:cTn id="3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 calcmode="lin" valueType="num">
                                      <p:cBhvr additive="base">
                                        <p:cTn id="4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209784"/>
            <a:ext cx="10364451" cy="484329"/>
          </a:xfrm>
        </p:spPr>
        <p:txBody>
          <a:bodyPr>
            <a:noAutofit/>
          </a:bodyPr>
          <a:lstStyle/>
          <a:p>
            <a:r>
              <a:rPr lang="tr-TR" sz="1800" b="1" dirty="0"/>
              <a:t/>
            </a:r>
            <a:br>
              <a:rPr lang="tr-TR" sz="1800" b="1" dirty="0"/>
            </a:b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smtClean="0"/>
              <a:t>ÜÇÜNCÜ </a:t>
            </a:r>
            <a:r>
              <a:rPr lang="tr-TR" sz="1800" b="1" dirty="0"/>
              <a:t>BÖLÜM</a:t>
            </a:r>
            <a:br>
              <a:rPr lang="tr-TR" sz="1800" b="1" dirty="0"/>
            </a:br>
            <a:r>
              <a:rPr lang="tr-TR" sz="1800" b="1" dirty="0"/>
              <a:t>Disiplin Soruşturması</a:t>
            </a:r>
            <a:br>
              <a:rPr lang="tr-TR" sz="1800" b="1" dirty="0"/>
            </a:b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694113"/>
            <a:ext cx="10827121" cy="5672729"/>
          </a:xfrm>
        </p:spPr>
        <p:txBody>
          <a:bodyPr>
            <a:normAutofit lnSpcReduction="10000"/>
          </a:bodyPr>
          <a:lstStyle/>
          <a:p>
            <a:pPr marL="0" indent="0" algn="just">
              <a:buNone/>
            </a:pPr>
            <a:r>
              <a:rPr lang="tr-TR" sz="2400" b="1" cap="none" dirty="0">
                <a:latin typeface="Times New Roman" panose="02020603050405020304" pitchFamily="18" charset="0"/>
                <a:cs typeface="Times New Roman" panose="02020603050405020304" pitchFamily="18" charset="0"/>
              </a:rPr>
              <a:t>Soruşturma raporu</a:t>
            </a:r>
          </a:p>
          <a:p>
            <a:pPr marL="0" indent="0" algn="just">
              <a:buNone/>
            </a:pPr>
            <a:r>
              <a:rPr lang="tr-TR" sz="2400" b="1" cap="none" dirty="0">
                <a:latin typeface="Times New Roman" panose="02020603050405020304" pitchFamily="18" charset="0"/>
                <a:cs typeface="Times New Roman" panose="02020603050405020304" pitchFamily="18" charset="0"/>
              </a:rPr>
              <a:t>MADDE 16 </a:t>
            </a:r>
            <a:r>
              <a:rPr lang="tr-TR" sz="2400" cap="none" dirty="0">
                <a:latin typeface="Times New Roman" panose="02020603050405020304" pitchFamily="18" charset="0"/>
                <a:cs typeface="Times New Roman" panose="02020603050405020304" pitchFamily="18" charset="0"/>
              </a:rPr>
              <a:t>– (1) Soruşturma sonuçlandığında bir rapor düzenlenir. Raporda soruşturma onayı, soruşturmaya başlama tarihi, soruşturulanın kimliği, isnat edilen suç konuları, soruşturmanın safhaları, deliller ve alınan savunma özetlenir. İsnat edilen suçun sabit olup olmadığı tartışılır ve gerekli disiplin cezası teklif edilir. Soruşturmayla ilgili belgelerin asıl veya suretleri bir dizi pusulasına bağlanarak rapora eklenir. Soruşturma raporu, dosya ile birlikte soruşturmayı açan mercie tevdi edilir.</a:t>
            </a:r>
          </a:p>
          <a:p>
            <a:pPr marL="0" indent="0" algn="just">
              <a:buNone/>
            </a:pPr>
            <a:r>
              <a:rPr lang="tr-TR" sz="2400" b="1" cap="none" dirty="0">
                <a:latin typeface="Times New Roman" panose="02020603050405020304" pitchFamily="18" charset="0"/>
                <a:cs typeface="Times New Roman" panose="02020603050405020304" pitchFamily="18" charset="0"/>
              </a:rPr>
              <a:t>Ceza kovuşturması ile disiplin soruşturmasının </a:t>
            </a:r>
            <a:r>
              <a:rPr lang="tr-TR" sz="2400" b="1" cap="none" dirty="0" err="1">
                <a:latin typeface="Times New Roman" panose="02020603050405020304" pitchFamily="18" charset="0"/>
                <a:cs typeface="Times New Roman" panose="02020603050405020304" pitchFamily="18" charset="0"/>
              </a:rPr>
              <a:t>birarada</a:t>
            </a:r>
            <a:r>
              <a:rPr lang="tr-TR" sz="2400" b="1" cap="none" dirty="0">
                <a:latin typeface="Times New Roman" panose="02020603050405020304" pitchFamily="18" charset="0"/>
                <a:cs typeface="Times New Roman" panose="02020603050405020304" pitchFamily="18" charset="0"/>
              </a:rPr>
              <a:t> yürütülmesi</a:t>
            </a:r>
          </a:p>
          <a:p>
            <a:pPr marL="0" indent="0" algn="just">
              <a:buNone/>
            </a:pPr>
            <a:r>
              <a:rPr lang="tr-TR" sz="2400" b="1" cap="none" dirty="0">
                <a:latin typeface="Times New Roman" panose="02020603050405020304" pitchFamily="18" charset="0"/>
                <a:cs typeface="Times New Roman" panose="02020603050405020304" pitchFamily="18" charset="0"/>
              </a:rPr>
              <a:t>MADDE 17 </a:t>
            </a:r>
            <a:r>
              <a:rPr lang="tr-TR" sz="2400" cap="none" dirty="0">
                <a:latin typeface="Times New Roman" panose="02020603050405020304" pitchFamily="18" charset="0"/>
                <a:cs typeface="Times New Roman" panose="02020603050405020304" pitchFamily="18" charset="0"/>
              </a:rPr>
              <a:t>– (1) Aynı olaydan dolayı, öğrenci hakkında ceza kovuşturmasının başlamış olması, disiplin soruşturmasını geciktirmez. Öğrenci hakkında ceza kovuşturması açılmış olması, kanuna göre mahkûm olması veya olmaması disiplin cezasının verilmesine engel teşkil etmez.</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2412809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 calcmode="lin" valueType="num">
                                      <p:cBhvr additive="base">
                                        <p:cTn id="2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193615"/>
            <a:ext cx="10364451" cy="484329"/>
          </a:xfrm>
        </p:spPr>
        <p:txBody>
          <a:bodyPr>
            <a:noAutofit/>
          </a:bodyPr>
          <a:lstStyle/>
          <a:p>
            <a:r>
              <a:rPr lang="tr-TR" sz="1800" b="1" dirty="0"/>
              <a:t/>
            </a:r>
            <a:br>
              <a:rPr lang="tr-TR" sz="1800" b="1" dirty="0"/>
            </a:b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smtClean="0"/>
              <a:t>ÜÇÜNCÜ </a:t>
            </a:r>
            <a:r>
              <a:rPr lang="tr-TR" sz="1800" b="1" dirty="0"/>
              <a:t>BÖLÜM</a:t>
            </a:r>
            <a:br>
              <a:rPr lang="tr-TR" sz="1800" b="1" dirty="0"/>
            </a:br>
            <a:r>
              <a:rPr lang="tr-TR" sz="1800" b="1" dirty="0"/>
              <a:t>Disiplin Soruşturması</a:t>
            </a:r>
            <a:br>
              <a:rPr lang="tr-TR" sz="1800" b="1" dirty="0"/>
            </a:b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719411"/>
            <a:ext cx="10827121" cy="5605964"/>
          </a:xfrm>
        </p:spPr>
        <p:txBody>
          <a:bodyPr>
            <a:normAutofit fontScale="92500" lnSpcReduction="20000"/>
          </a:bodyPr>
          <a:lstStyle/>
          <a:p>
            <a:pPr marL="0" indent="0" algn="just">
              <a:buNone/>
            </a:pPr>
            <a:r>
              <a:rPr lang="tr-TR" sz="2400" b="1" cap="none" dirty="0">
                <a:latin typeface="Times New Roman" panose="02020603050405020304" pitchFamily="18" charset="0"/>
                <a:cs typeface="Times New Roman" panose="02020603050405020304" pitchFamily="18" charset="0"/>
              </a:rPr>
              <a:t>Soruşturmanın sonuçlandırılması</a:t>
            </a:r>
          </a:p>
          <a:p>
            <a:pPr marL="0" indent="0" algn="just">
              <a:buNone/>
            </a:pPr>
            <a:r>
              <a:rPr lang="tr-TR" sz="2400" b="1" cap="none" dirty="0">
                <a:latin typeface="Times New Roman" panose="02020603050405020304" pitchFamily="18" charset="0"/>
                <a:cs typeface="Times New Roman" panose="02020603050405020304" pitchFamily="18" charset="0"/>
              </a:rPr>
              <a:t>MADDE 18 </a:t>
            </a:r>
            <a:r>
              <a:rPr lang="tr-TR" sz="2400" cap="none" dirty="0">
                <a:latin typeface="Times New Roman" panose="02020603050405020304" pitchFamily="18" charset="0"/>
                <a:cs typeface="Times New Roman" panose="02020603050405020304" pitchFamily="18" charset="0"/>
              </a:rPr>
              <a:t>– (1) Uyarma, kınama ve yükseköğretim kurumlarından bir haftadan bir aya kadar uzaklaştırma cezaları ilgili fakülte dekanı, enstitü, konservatuvar, yüksekokul veya meslek yüksekokulu müdürünce verilir.</a:t>
            </a:r>
          </a:p>
          <a:p>
            <a:pPr marL="0" indent="0" algn="just">
              <a:buNone/>
            </a:pPr>
            <a:r>
              <a:rPr lang="tr-TR" sz="2400" cap="none" dirty="0">
                <a:latin typeface="Times New Roman" panose="02020603050405020304" pitchFamily="18" charset="0"/>
                <a:cs typeface="Times New Roman" panose="02020603050405020304" pitchFamily="18" charset="0"/>
              </a:rPr>
              <a:t>(2) Müşterek mekanlarda işlenen disiplin suçlarından dolayı uyarma, kınama ve yükseköğretim kurumlarından bir aya kadar uzaklaştırma cezası verme yetkisi rektöre aittir.</a:t>
            </a:r>
          </a:p>
          <a:p>
            <a:pPr marL="0" indent="0" algn="just">
              <a:buNone/>
            </a:pPr>
            <a:r>
              <a:rPr lang="tr-TR" sz="2400" cap="none" dirty="0">
                <a:latin typeface="Times New Roman" panose="02020603050405020304" pitchFamily="18" charset="0"/>
                <a:cs typeface="Times New Roman" panose="02020603050405020304" pitchFamily="18" charset="0"/>
              </a:rPr>
              <a:t>(3) Yükseköğretim kurumundan bir veya iki yarıyıl için uzaklaştırma cezası ile yükseköğretim kurumundan çıkarma cezaları, yetkili disiplin kurulunca verilir.</a:t>
            </a:r>
          </a:p>
          <a:p>
            <a:pPr marL="0" indent="0" algn="just">
              <a:buNone/>
            </a:pPr>
            <a:r>
              <a:rPr lang="tr-TR" sz="2400" cap="none" dirty="0">
                <a:latin typeface="Times New Roman" panose="02020603050405020304" pitchFamily="18" charset="0"/>
                <a:cs typeface="Times New Roman" panose="02020603050405020304" pitchFamily="18" charset="0"/>
              </a:rPr>
              <a:t>(4) Fakülte, enstitü, konservatuvar, yüksekokul ve meslek yüksekokulunca yürütülen soruşturmalarda bu birimlerin yönetim kurulları, rektörlük tarafından yürütülen soruşturmalarda ise üniversite yönetim kurulu disiplin kurulu görevini yerine getirir.</a:t>
            </a:r>
          </a:p>
          <a:p>
            <a:pPr marL="0" indent="0" algn="just">
              <a:buNone/>
            </a:pPr>
            <a:r>
              <a:rPr lang="tr-TR" sz="2400" cap="none" dirty="0">
                <a:latin typeface="Times New Roman" panose="02020603050405020304" pitchFamily="18" charset="0"/>
                <a:cs typeface="Times New Roman" panose="02020603050405020304" pitchFamily="18" charset="0"/>
              </a:rPr>
              <a:t>(5) Soruşturma dosyasını inceleyen rektör, dekan, müdür veya disiplin kurulu, gerekli görürse noksan saydığı belirli soruşturma işlemlerinin tamamlanmasını aynı soruşturmacıdan veya disiplin kurulunun bir üyesinden isteyebilir.</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2365615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additive="base">
                                        <p:cTn id="3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 calcmode="lin" valueType="num">
                                      <p:cBhvr additive="base">
                                        <p:cTn id="4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193615"/>
            <a:ext cx="10364451" cy="484329"/>
          </a:xfrm>
        </p:spPr>
        <p:txBody>
          <a:bodyPr>
            <a:noAutofit/>
          </a:bodyPr>
          <a:lstStyle/>
          <a:p>
            <a:r>
              <a:rPr lang="tr-TR" sz="1800" b="1" dirty="0"/>
              <a:t/>
            </a:r>
            <a:br>
              <a:rPr lang="tr-TR" sz="1800" b="1" dirty="0"/>
            </a:b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smtClean="0"/>
              <a:t>ÜÇÜNCÜ </a:t>
            </a:r>
            <a:r>
              <a:rPr lang="tr-TR" sz="1800" b="1" dirty="0"/>
              <a:t>BÖLÜM</a:t>
            </a:r>
            <a:br>
              <a:rPr lang="tr-TR" sz="1800" b="1" dirty="0"/>
            </a:br>
            <a:r>
              <a:rPr lang="tr-TR" sz="1800" b="1" dirty="0"/>
              <a:t>Disiplin Soruşturması</a:t>
            </a:r>
            <a:br>
              <a:rPr lang="tr-TR" sz="1800" b="1" dirty="0"/>
            </a:b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1037492" y="740695"/>
            <a:ext cx="10712195" cy="5584680"/>
          </a:xfrm>
        </p:spPr>
        <p:txBody>
          <a:bodyPr>
            <a:normAutofit fontScale="70000" lnSpcReduction="20000"/>
          </a:bodyPr>
          <a:lstStyle/>
          <a:p>
            <a:pPr marL="0" indent="0" algn="just">
              <a:buNone/>
            </a:pPr>
            <a:r>
              <a:rPr lang="tr-TR" sz="2400" b="1" cap="none" dirty="0">
                <a:latin typeface="Times New Roman" panose="02020603050405020304" pitchFamily="18" charset="0"/>
                <a:cs typeface="Times New Roman" panose="02020603050405020304" pitchFamily="18" charset="0"/>
              </a:rPr>
              <a:t>Disiplin kurulunun çalışma usulü</a:t>
            </a:r>
          </a:p>
          <a:p>
            <a:pPr marL="0" indent="0" algn="just">
              <a:buNone/>
            </a:pPr>
            <a:r>
              <a:rPr lang="tr-TR" sz="2400" b="1" cap="none" dirty="0">
                <a:latin typeface="Times New Roman" panose="02020603050405020304" pitchFamily="18" charset="0"/>
                <a:cs typeface="Times New Roman" panose="02020603050405020304" pitchFamily="18" charset="0"/>
              </a:rPr>
              <a:t>MADDE 19 </a:t>
            </a:r>
            <a:r>
              <a:rPr lang="tr-TR" sz="2400" cap="none" dirty="0">
                <a:latin typeface="Times New Roman" panose="02020603050405020304" pitchFamily="18" charset="0"/>
                <a:cs typeface="Times New Roman" panose="02020603050405020304" pitchFamily="18" charset="0"/>
              </a:rPr>
              <a:t>– (1) Disiplin kurulu, başkanın çağrısı üzerine belirlenecek yer, gün ve saatte toplanır.</a:t>
            </a:r>
          </a:p>
          <a:p>
            <a:pPr marL="0" indent="0" algn="just">
              <a:buNone/>
            </a:pPr>
            <a:r>
              <a:rPr lang="tr-TR" sz="2400" cap="none" dirty="0">
                <a:latin typeface="Times New Roman" panose="02020603050405020304" pitchFamily="18" charset="0"/>
                <a:cs typeface="Times New Roman" panose="02020603050405020304" pitchFamily="18" charset="0"/>
              </a:rPr>
              <a:t>(2) Toplantı gündeminin hazırlanması, ilgililere duyurulması, kurul çalışmalarının düzenli yürütülmesi, başkan tarafından sağlanır.</a:t>
            </a:r>
          </a:p>
          <a:p>
            <a:pPr marL="0" indent="0" algn="just">
              <a:buNone/>
            </a:pPr>
            <a:r>
              <a:rPr lang="tr-TR" sz="2400" cap="none" dirty="0">
                <a:latin typeface="Times New Roman" panose="02020603050405020304" pitchFamily="18" charset="0"/>
                <a:cs typeface="Times New Roman" panose="02020603050405020304" pitchFamily="18" charset="0"/>
              </a:rPr>
              <a:t>(3) Disiplin kurulu olarak yönetim kurulunun toplantı nisabı, kurul üye tam sayısının salt çoğunluğudur.</a:t>
            </a:r>
          </a:p>
          <a:p>
            <a:pPr marL="0" indent="0" algn="just">
              <a:buNone/>
            </a:pPr>
            <a:r>
              <a:rPr lang="tr-TR" sz="2400" b="1" cap="none" dirty="0">
                <a:latin typeface="Times New Roman" panose="02020603050405020304" pitchFamily="18" charset="0"/>
                <a:cs typeface="Times New Roman" panose="02020603050405020304" pitchFamily="18" charset="0"/>
              </a:rPr>
              <a:t>Raportörlük ve görüşme usulü</a:t>
            </a:r>
          </a:p>
          <a:p>
            <a:pPr marL="0" indent="0" algn="just">
              <a:buNone/>
            </a:pPr>
            <a:r>
              <a:rPr lang="tr-TR" sz="2400" b="1" cap="none" dirty="0">
                <a:latin typeface="Times New Roman" panose="02020603050405020304" pitchFamily="18" charset="0"/>
                <a:cs typeface="Times New Roman" panose="02020603050405020304" pitchFamily="18" charset="0"/>
              </a:rPr>
              <a:t>MADDE 20 </a:t>
            </a:r>
            <a:r>
              <a:rPr lang="tr-TR" sz="2400" cap="none" dirty="0">
                <a:latin typeface="Times New Roman" panose="02020603050405020304" pitchFamily="18" charset="0"/>
                <a:cs typeface="Times New Roman" panose="02020603050405020304" pitchFamily="18" charset="0"/>
              </a:rPr>
              <a:t>– (1) Disiplin Kurullarında raportörlük görevi, başkanın görevlendireceği üye tarafından yürütülür. Raportör üye, havale edilecek dosyanın incelenmesini en geç iki gün içinde tamamlar ve hazırlayacağı raporu başkana sunar.</a:t>
            </a:r>
          </a:p>
          <a:p>
            <a:pPr marL="0" indent="0" algn="just">
              <a:buNone/>
            </a:pPr>
            <a:r>
              <a:rPr lang="tr-TR" sz="2400" cap="none" dirty="0">
                <a:latin typeface="Times New Roman" panose="02020603050405020304" pitchFamily="18" charset="0"/>
                <a:cs typeface="Times New Roman" panose="02020603050405020304" pitchFamily="18" charset="0"/>
              </a:rPr>
              <a:t>(2) Kurulda öncelikle raportörün açıklamaları dinlenir. Kurul gerek görürse soruşturmacıları da dinleyebilir. Görüşmelerin bitiminde oylama yapılır ve karar başkan tarafından açıklanır.</a:t>
            </a:r>
          </a:p>
          <a:p>
            <a:pPr marL="0" indent="0" algn="just">
              <a:buNone/>
            </a:pPr>
            <a:r>
              <a:rPr lang="tr-TR" sz="2400" b="1" cap="none" dirty="0">
                <a:latin typeface="Times New Roman" panose="02020603050405020304" pitchFamily="18" charset="0"/>
                <a:cs typeface="Times New Roman" panose="02020603050405020304" pitchFamily="18" charset="0"/>
              </a:rPr>
              <a:t>Oylama ve karar</a:t>
            </a:r>
          </a:p>
          <a:p>
            <a:pPr marL="0" indent="0" algn="just">
              <a:buNone/>
            </a:pPr>
            <a:r>
              <a:rPr lang="tr-TR" sz="2400" b="1" cap="none" dirty="0">
                <a:latin typeface="Times New Roman" panose="02020603050405020304" pitchFamily="18" charset="0"/>
                <a:cs typeface="Times New Roman" panose="02020603050405020304" pitchFamily="18" charset="0"/>
              </a:rPr>
              <a:t>MADDE 21 </a:t>
            </a:r>
            <a:r>
              <a:rPr lang="tr-TR" sz="2400" cap="none" dirty="0">
                <a:latin typeface="Times New Roman" panose="02020603050405020304" pitchFamily="18" charset="0"/>
                <a:cs typeface="Times New Roman" panose="02020603050405020304" pitchFamily="18" charset="0"/>
              </a:rPr>
              <a:t>– (1) Disiplin cezası vermeye yetkili amir veya disiplin kurulu, soruşturma raporunda önerilen cezayı kabul edip etmemekte serbesttir; gerekçelerini göstermek kaydıyla başka bir disiplin cezası da verebilir.</a:t>
            </a:r>
          </a:p>
          <a:p>
            <a:pPr marL="0" indent="0" algn="just">
              <a:buNone/>
            </a:pPr>
            <a:r>
              <a:rPr lang="tr-TR" sz="2400" cap="none" dirty="0">
                <a:latin typeface="Times New Roman" panose="02020603050405020304" pitchFamily="18" charset="0"/>
                <a:cs typeface="Times New Roman" panose="02020603050405020304" pitchFamily="18" charset="0"/>
              </a:rPr>
              <a:t>(2) Disiplin kurullarında kararlar toplantıya katılanların salt çoğunluğu ile alınır. Oyların eşitliği halinde, başkanın kullandığı oy yönünde çoğunluk sağlanmış sayılır.</a:t>
            </a:r>
          </a:p>
          <a:p>
            <a:pPr marL="0" indent="0" algn="just">
              <a:buNone/>
            </a:pPr>
            <a:r>
              <a:rPr lang="tr-TR" sz="2400" cap="none" dirty="0">
                <a:latin typeface="Times New Roman" panose="02020603050405020304" pitchFamily="18" charset="0"/>
                <a:cs typeface="Times New Roman" panose="02020603050405020304" pitchFamily="18" charset="0"/>
              </a:rPr>
              <a:t>(3) Soruşturmacı disiplin kurulu üyesi ise soruşturmasını yürüttüğü dosyanın toplantılarına katılamaz ve oy kullanamaz.</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2549169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additive="base">
                                        <p:cTn id="3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 calcmode="lin" valueType="num">
                                      <p:cBhvr additive="base">
                                        <p:cTn id="4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 calcmode="lin" valueType="num">
                                      <p:cBhvr additive="base">
                                        <p:cTn id="4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12">
                                            <p:txEl>
                                              <p:pRg st="7" end="7"/>
                                            </p:txEl>
                                          </p:spTgt>
                                        </p:tgtEl>
                                        <p:attrNameLst>
                                          <p:attrName>style.visibility</p:attrName>
                                        </p:attrNameLst>
                                      </p:cBhvr>
                                      <p:to>
                                        <p:strVal val="visible"/>
                                      </p:to>
                                    </p:set>
                                    <p:anim calcmode="lin" valueType="num">
                                      <p:cBhvr additive="base">
                                        <p:cTn id="50"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nodeType="after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fill="hold" nodeType="afterEffect">
                                  <p:stCondLst>
                                    <p:cond delay="0"/>
                                  </p:stCondLst>
                                  <p:childTnLst>
                                    <p:set>
                                      <p:cBhvr>
                                        <p:cTn id="59" dur="1" fill="hold">
                                          <p:stCondLst>
                                            <p:cond delay="0"/>
                                          </p:stCondLst>
                                        </p:cTn>
                                        <p:tgtEl>
                                          <p:spTgt spid="12">
                                            <p:txEl>
                                              <p:pRg st="9" end="9"/>
                                            </p:txEl>
                                          </p:spTgt>
                                        </p:tgtEl>
                                        <p:attrNameLst>
                                          <p:attrName>style.visibility</p:attrName>
                                        </p:attrNameLst>
                                      </p:cBhvr>
                                      <p:to>
                                        <p:strVal val="visible"/>
                                      </p:to>
                                    </p:set>
                                    <p:anim calcmode="lin" valueType="num">
                                      <p:cBhvr additive="base">
                                        <p:cTn id="60"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 presetClass="entr" presetSubtype="4" fill="hold" nodeType="afterEffect">
                                  <p:stCondLst>
                                    <p:cond delay="0"/>
                                  </p:stCondLst>
                                  <p:childTnLst>
                                    <p:set>
                                      <p:cBhvr>
                                        <p:cTn id="64" dur="1" fill="hold">
                                          <p:stCondLst>
                                            <p:cond delay="0"/>
                                          </p:stCondLst>
                                        </p:cTn>
                                        <p:tgtEl>
                                          <p:spTgt spid="12">
                                            <p:txEl>
                                              <p:pRg st="10" end="10"/>
                                            </p:txEl>
                                          </p:spTgt>
                                        </p:tgtEl>
                                        <p:attrNameLst>
                                          <p:attrName>style.visibility</p:attrName>
                                        </p:attrNameLst>
                                      </p:cBhvr>
                                      <p:to>
                                        <p:strVal val="visible"/>
                                      </p:to>
                                    </p:set>
                                    <p:anim calcmode="lin" valueType="num">
                                      <p:cBhvr additive="base">
                                        <p:cTn id="65"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193615"/>
            <a:ext cx="10364451" cy="484329"/>
          </a:xfrm>
        </p:spPr>
        <p:txBody>
          <a:bodyPr>
            <a:noAutofit/>
          </a:bodyPr>
          <a:lstStyle/>
          <a:p>
            <a:r>
              <a:rPr lang="tr-TR" sz="1800" b="1" dirty="0"/>
              <a:t/>
            </a:r>
            <a:br>
              <a:rPr lang="tr-TR" sz="1800" b="1" dirty="0"/>
            </a:b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smtClean="0"/>
              <a:t>ÜÇÜNCÜ </a:t>
            </a:r>
            <a:r>
              <a:rPr lang="tr-TR" sz="1800" b="1" dirty="0"/>
              <a:t>BÖLÜM</a:t>
            </a:r>
            <a:br>
              <a:rPr lang="tr-TR" sz="1800" b="1" dirty="0"/>
            </a:br>
            <a:r>
              <a:rPr lang="tr-TR" sz="1800" b="1" dirty="0"/>
              <a:t>Disiplin Soruşturması</a:t>
            </a:r>
            <a:br>
              <a:rPr lang="tr-TR" sz="1800" b="1" dirty="0"/>
            </a:b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844062"/>
            <a:ext cx="10827121" cy="5218410"/>
          </a:xfrm>
        </p:spPr>
        <p:txBody>
          <a:bodyPr>
            <a:normAutofit fontScale="92500" lnSpcReduction="10000"/>
          </a:bodyPr>
          <a:lstStyle/>
          <a:p>
            <a:pPr marL="0" indent="0" algn="just">
              <a:buNone/>
            </a:pPr>
            <a:r>
              <a:rPr lang="tr-TR" sz="2400" b="1" cap="none" dirty="0">
                <a:latin typeface="Times New Roman" panose="02020603050405020304" pitchFamily="18" charset="0"/>
                <a:cs typeface="Times New Roman" panose="02020603050405020304" pitchFamily="18" charset="0"/>
              </a:rPr>
              <a:t>Karar süresi</a:t>
            </a:r>
          </a:p>
          <a:p>
            <a:pPr marL="0" indent="0" algn="just">
              <a:buNone/>
            </a:pPr>
            <a:r>
              <a:rPr lang="tr-TR" sz="2400" b="1" cap="none" dirty="0">
                <a:latin typeface="Times New Roman" panose="02020603050405020304" pitchFamily="18" charset="0"/>
                <a:cs typeface="Times New Roman" panose="02020603050405020304" pitchFamily="18" charset="0"/>
              </a:rPr>
              <a:t>MADDE 22 </a:t>
            </a:r>
            <a:r>
              <a:rPr lang="tr-TR" sz="2400" cap="none" dirty="0">
                <a:latin typeface="Times New Roman" panose="02020603050405020304" pitchFamily="18" charset="0"/>
                <a:cs typeface="Times New Roman" panose="02020603050405020304" pitchFamily="18" charset="0"/>
              </a:rPr>
              <a:t>– (1) Disiplin cezası vermeye yetkili amirler uyarma, kınama, yükseköğretim kurumundan bir haftadan bir aya kadar uzaklaştırma cezalarına, soruşturmanın tamamlandığı günden itibaren </a:t>
            </a:r>
            <a:r>
              <a:rPr lang="tr-TR" sz="2400" cap="none" dirty="0" err="1">
                <a:latin typeface="Times New Roman" panose="02020603050405020304" pitchFamily="18" charset="0"/>
                <a:cs typeface="Times New Roman" panose="02020603050405020304" pitchFamily="18" charset="0"/>
              </a:rPr>
              <a:t>engeç</a:t>
            </a:r>
            <a:r>
              <a:rPr lang="tr-TR" sz="2400" cap="none" dirty="0">
                <a:latin typeface="Times New Roman" panose="02020603050405020304" pitchFamily="18" charset="0"/>
                <a:cs typeface="Times New Roman" panose="02020603050405020304" pitchFamily="18" charset="0"/>
              </a:rPr>
              <a:t> on gün içinde karar vermek zorundadırlar.</a:t>
            </a:r>
          </a:p>
          <a:p>
            <a:pPr marL="0" indent="0" algn="just">
              <a:buNone/>
            </a:pPr>
            <a:r>
              <a:rPr lang="tr-TR" sz="2400" cap="none" dirty="0">
                <a:latin typeface="Times New Roman" panose="02020603050405020304" pitchFamily="18" charset="0"/>
                <a:cs typeface="Times New Roman" panose="02020603050405020304" pitchFamily="18" charset="0"/>
              </a:rPr>
              <a:t>(2) Diğer disiplin cezalarının verilmesini gerektiren hallerde, dosya derhal disiplin kuruluna havale edilir. Disiplin kurulu, dosyayı aldığı tarihten itibaren en geç on gün içinde karar vermek zorundadır.</a:t>
            </a:r>
          </a:p>
          <a:p>
            <a:pPr marL="0" indent="0" algn="just">
              <a:buNone/>
            </a:pPr>
            <a:r>
              <a:rPr lang="tr-TR" sz="2400" b="1" cap="none" dirty="0">
                <a:latin typeface="Times New Roman" panose="02020603050405020304" pitchFamily="18" charset="0"/>
                <a:cs typeface="Times New Roman" panose="02020603050405020304" pitchFamily="18" charset="0"/>
              </a:rPr>
              <a:t>Disiplin cezası verilirken dikkat edilecek hususlar</a:t>
            </a:r>
          </a:p>
          <a:p>
            <a:pPr marL="0" indent="0" algn="just">
              <a:buNone/>
            </a:pPr>
            <a:r>
              <a:rPr lang="tr-TR" sz="2400" b="1" cap="none" dirty="0">
                <a:latin typeface="Times New Roman" panose="02020603050405020304" pitchFamily="18" charset="0"/>
                <a:cs typeface="Times New Roman" panose="02020603050405020304" pitchFamily="18" charset="0"/>
              </a:rPr>
              <a:t>MADDE 23 </a:t>
            </a:r>
            <a:r>
              <a:rPr lang="tr-TR" sz="2400" cap="none" dirty="0">
                <a:latin typeface="Times New Roman" panose="02020603050405020304" pitchFamily="18" charset="0"/>
                <a:cs typeface="Times New Roman" panose="02020603050405020304" pitchFamily="18" charset="0"/>
              </a:rPr>
              <a:t>– (1) Disiplin cezalarını vermeye yetkili amirler ile disiplin kurulları bu cezalardan birini verirken, disiplin suçunu oluşturan eylemlerin ağırlığını, soruşturulan öğrencinin daha önce bir disiplin cezası alıp almadığını, davranış, tavır ve hareketlerini, işlediği fiil ve yaptığı hareket dolayısıyla pişmanlık duyup duymadığını dikkate alırlar.</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1345584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 calcmode="lin" valueType="num">
                                      <p:cBhvr additive="base">
                                        <p:cTn id="3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110986"/>
            <a:ext cx="10364451" cy="614920"/>
          </a:xfrm>
        </p:spPr>
        <p:txBody>
          <a:bodyPr>
            <a:noAutofit/>
          </a:bodyPr>
          <a:lstStyle/>
          <a:p>
            <a:r>
              <a:rPr lang="tr-TR" sz="1800" b="1" dirty="0"/>
              <a:t/>
            </a:r>
            <a:br>
              <a:rPr lang="tr-TR" sz="1800" b="1" dirty="0"/>
            </a:b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a:t/>
            </a:r>
            <a:br>
              <a:rPr lang="tr-TR" sz="1800" b="1" dirty="0"/>
            </a:br>
            <a:r>
              <a:rPr lang="pt-BR" sz="1800" b="1" dirty="0" smtClean="0"/>
              <a:t>DÖRDÜNCÜ </a:t>
            </a:r>
            <a:r>
              <a:rPr lang="pt-BR" sz="1800" b="1" dirty="0"/>
              <a:t>BÖLÜM</a:t>
            </a:r>
            <a:br>
              <a:rPr lang="pt-BR" sz="1800" b="1" dirty="0"/>
            </a:br>
            <a:r>
              <a:rPr lang="pt-BR" sz="1800" b="1" dirty="0"/>
              <a:t>Uygulama ve </a:t>
            </a:r>
            <a:r>
              <a:rPr lang="tr-TR" sz="1800" b="1" dirty="0" smtClean="0"/>
              <a:t>İ</a:t>
            </a:r>
            <a:r>
              <a:rPr lang="pt-BR" sz="1800" b="1" dirty="0" smtClean="0"/>
              <a:t>t</a:t>
            </a:r>
            <a:r>
              <a:rPr lang="tr-TR" sz="1800" b="1" dirty="0" smtClean="0"/>
              <a:t>İ</a:t>
            </a:r>
            <a:r>
              <a:rPr lang="pt-BR" sz="1800" b="1" dirty="0" smtClean="0"/>
              <a:t>raz</a:t>
            </a:r>
            <a:r>
              <a:rPr lang="pt-BR" sz="1800" b="1" dirty="0"/>
              <a:t/>
            </a:r>
            <a:br>
              <a:rPr lang="pt-BR" sz="1800" b="1" dirty="0"/>
            </a:br>
            <a:r>
              <a:rPr lang="tr-TR" sz="1800" b="1" dirty="0" smtClean="0"/>
              <a:t/>
            </a:r>
            <a:br>
              <a:rPr lang="tr-TR" sz="1800" b="1" dirty="0" smtClean="0"/>
            </a:b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788657"/>
            <a:ext cx="10827121" cy="5664897"/>
          </a:xfrm>
        </p:spPr>
        <p:txBody>
          <a:bodyPr>
            <a:normAutofit fontScale="62500" lnSpcReduction="20000"/>
          </a:bodyPr>
          <a:lstStyle/>
          <a:p>
            <a:pPr marL="0" indent="0" algn="just">
              <a:buNone/>
            </a:pPr>
            <a:r>
              <a:rPr lang="tr-TR" sz="2400" b="1" cap="none" dirty="0">
                <a:latin typeface="Times New Roman" panose="02020603050405020304" pitchFamily="18" charset="0"/>
                <a:cs typeface="Times New Roman" panose="02020603050405020304" pitchFamily="18" charset="0"/>
              </a:rPr>
              <a:t>Cezaların bildirilmesi</a:t>
            </a:r>
          </a:p>
          <a:p>
            <a:pPr marL="0" indent="0" algn="just">
              <a:buNone/>
            </a:pPr>
            <a:r>
              <a:rPr lang="tr-TR" sz="2400" b="1" cap="none" dirty="0">
                <a:latin typeface="Times New Roman" panose="02020603050405020304" pitchFamily="18" charset="0"/>
                <a:cs typeface="Times New Roman" panose="02020603050405020304" pitchFamily="18" charset="0"/>
              </a:rPr>
              <a:t>MADDE 24 </a:t>
            </a:r>
            <a:r>
              <a:rPr lang="tr-TR" sz="2400" cap="none" dirty="0">
                <a:latin typeface="Times New Roman" panose="02020603050405020304" pitchFamily="18" charset="0"/>
                <a:cs typeface="Times New Roman" panose="02020603050405020304" pitchFamily="18" charset="0"/>
              </a:rPr>
              <a:t>– (1) Disiplin soruşturması sonunda verilen disiplin cezası, soruşturma açmaya yetkili amir tarafından;</a:t>
            </a:r>
          </a:p>
          <a:p>
            <a:pPr marL="0" indent="0" algn="just">
              <a:buNone/>
            </a:pPr>
            <a:r>
              <a:rPr lang="tr-TR" sz="2400" cap="none" dirty="0">
                <a:latin typeface="Times New Roman" panose="02020603050405020304" pitchFamily="18" charset="0"/>
                <a:cs typeface="Times New Roman" panose="02020603050405020304" pitchFamily="18" charset="0"/>
              </a:rPr>
              <a:t>a) Hakkında disiplin soruşturması yapılan öğrenciye,</a:t>
            </a:r>
          </a:p>
          <a:p>
            <a:pPr marL="0" indent="0" algn="just">
              <a:buNone/>
            </a:pPr>
            <a:r>
              <a:rPr lang="tr-TR" sz="2400" cap="none" dirty="0">
                <a:latin typeface="Times New Roman" panose="02020603050405020304" pitchFamily="18" charset="0"/>
                <a:cs typeface="Times New Roman" panose="02020603050405020304" pitchFamily="18" charset="0"/>
              </a:rPr>
              <a:t>b) Öğrenciye burs veya kredi veren kuruluşa ve yükseköğretim kurumuna,</a:t>
            </a:r>
          </a:p>
          <a:p>
            <a:pPr marL="0" indent="0" algn="just">
              <a:buNone/>
            </a:pPr>
            <a:r>
              <a:rPr lang="tr-TR" sz="2400" cap="none" dirty="0">
                <a:latin typeface="Times New Roman" panose="02020603050405020304" pitchFamily="18" charset="0"/>
                <a:cs typeface="Times New Roman" panose="02020603050405020304" pitchFamily="18" charset="0"/>
              </a:rPr>
              <a:t>c) Üniversiteden çıkarma cezası verildiği takdirde, yukarıdakilere ilaveten bütün yükseköğretim kurumlarına Yükseköğretim Kuruluna, ÖSYM’ye, emniyet makamlarına ve ilgili askerlik şubelerine</a:t>
            </a:r>
          </a:p>
          <a:p>
            <a:pPr marL="0" indent="0" algn="just">
              <a:buNone/>
            </a:pPr>
            <a:r>
              <a:rPr lang="tr-TR" sz="2400" cap="none" dirty="0">
                <a:latin typeface="Times New Roman" panose="02020603050405020304" pitchFamily="18" charset="0"/>
                <a:cs typeface="Times New Roman" panose="02020603050405020304" pitchFamily="18" charset="0"/>
              </a:rPr>
              <a:t>bildirilir.</a:t>
            </a:r>
          </a:p>
          <a:p>
            <a:pPr marL="0" indent="0" algn="just">
              <a:buNone/>
            </a:pPr>
            <a:r>
              <a:rPr lang="tr-TR" sz="2400" b="1" cap="none" dirty="0">
                <a:latin typeface="Times New Roman" panose="02020603050405020304" pitchFamily="18" charset="0"/>
                <a:cs typeface="Times New Roman" panose="02020603050405020304" pitchFamily="18" charset="0"/>
              </a:rPr>
              <a:t>Disiplin cezalarının uygulanması</a:t>
            </a:r>
          </a:p>
          <a:p>
            <a:pPr marL="0" indent="0" algn="just">
              <a:buNone/>
            </a:pPr>
            <a:r>
              <a:rPr lang="tr-TR" sz="2400" b="1" cap="none" dirty="0">
                <a:latin typeface="Times New Roman" panose="02020603050405020304" pitchFamily="18" charset="0"/>
                <a:cs typeface="Times New Roman" panose="02020603050405020304" pitchFamily="18" charset="0"/>
              </a:rPr>
              <a:t>MADDE 25 </a:t>
            </a:r>
            <a:r>
              <a:rPr lang="tr-TR" sz="2400" cap="none" dirty="0">
                <a:latin typeface="Times New Roman" panose="02020603050405020304" pitchFamily="18" charset="0"/>
                <a:cs typeface="Times New Roman" panose="02020603050405020304" pitchFamily="18" charset="0"/>
              </a:rPr>
              <a:t>– (1) Disiplin cezası vermeye yetkili amir veya kurul kararlarında hangi tarihten itibaren uygulanacağı belirtilmediği takdirde, disiplin cezaları verildikleri tarihten itibaren uygulanırlar.</a:t>
            </a:r>
          </a:p>
          <a:p>
            <a:pPr marL="0" indent="0" algn="just">
              <a:buNone/>
            </a:pPr>
            <a:r>
              <a:rPr lang="tr-TR" sz="2400" b="1" cap="none" dirty="0">
                <a:latin typeface="Times New Roman" panose="02020603050405020304" pitchFamily="18" charset="0"/>
                <a:cs typeface="Times New Roman" panose="02020603050405020304" pitchFamily="18" charset="0"/>
              </a:rPr>
              <a:t>Disiplin cezalarına karşı başvuru yolları</a:t>
            </a:r>
          </a:p>
          <a:p>
            <a:pPr marL="0" indent="0" algn="just">
              <a:buNone/>
            </a:pPr>
            <a:r>
              <a:rPr lang="tr-TR" sz="2400" b="1" cap="none" dirty="0">
                <a:latin typeface="Times New Roman" panose="02020603050405020304" pitchFamily="18" charset="0"/>
                <a:cs typeface="Times New Roman" panose="02020603050405020304" pitchFamily="18" charset="0"/>
              </a:rPr>
              <a:t>MADDE 26 </a:t>
            </a:r>
            <a:r>
              <a:rPr lang="tr-TR" sz="2400" cap="none" dirty="0">
                <a:latin typeface="Times New Roman" panose="02020603050405020304" pitchFamily="18" charset="0"/>
                <a:cs typeface="Times New Roman" panose="02020603050405020304" pitchFamily="18" charset="0"/>
              </a:rPr>
              <a:t>– (1) Disiplin amirleri ve kurullarınca verilen disiplin cezalarına karşı </a:t>
            </a:r>
            <a:r>
              <a:rPr lang="tr-TR" sz="2400" cap="none" dirty="0" err="1">
                <a:latin typeface="Times New Roman" panose="02020603050405020304" pitchFamily="18" charset="0"/>
                <a:cs typeface="Times New Roman" panose="02020603050405020304" pitchFamily="18" charset="0"/>
              </a:rPr>
              <a:t>onbeş</a:t>
            </a:r>
            <a:r>
              <a:rPr lang="tr-TR" sz="2400" cap="none" dirty="0">
                <a:latin typeface="Times New Roman" panose="02020603050405020304" pitchFamily="18" charset="0"/>
                <a:cs typeface="Times New Roman" panose="02020603050405020304" pitchFamily="18" charset="0"/>
              </a:rPr>
              <a:t> gün içinde üniversite yönetim kuruluna itiraz edilebilir.</a:t>
            </a:r>
          </a:p>
          <a:p>
            <a:pPr marL="0" indent="0" algn="just">
              <a:buNone/>
            </a:pPr>
            <a:r>
              <a:rPr lang="tr-TR" sz="2400" cap="none" dirty="0">
                <a:latin typeface="Times New Roman" panose="02020603050405020304" pitchFamily="18" charset="0"/>
                <a:cs typeface="Times New Roman" panose="02020603050405020304" pitchFamily="18" charset="0"/>
              </a:rPr>
              <a:t>(2) İtiraz halinde, itiraz mercii olan üniversite yönetim kurulu, itirazı </a:t>
            </a:r>
            <a:r>
              <a:rPr lang="tr-TR" sz="2400" cap="none" dirty="0" err="1">
                <a:latin typeface="Times New Roman" panose="02020603050405020304" pitchFamily="18" charset="0"/>
                <a:cs typeface="Times New Roman" panose="02020603050405020304" pitchFamily="18" charset="0"/>
              </a:rPr>
              <a:t>onbeş</a:t>
            </a:r>
            <a:r>
              <a:rPr lang="tr-TR" sz="2400" cap="none" dirty="0">
                <a:latin typeface="Times New Roman" panose="02020603050405020304" pitchFamily="18" charset="0"/>
                <a:cs typeface="Times New Roman" panose="02020603050405020304" pitchFamily="18" charset="0"/>
              </a:rPr>
              <a:t> gün içinde kesin olarak karara bağlar. İtiraz halinde, itiraz mercii olan üniversite yönetim kurulu kararı inceleyerek verilen cezayı aynen kabul veya reddeder. </a:t>
            </a:r>
            <a:r>
              <a:rPr lang="tr-TR" sz="2400" cap="none" dirty="0" err="1">
                <a:latin typeface="Times New Roman" panose="02020603050405020304" pitchFamily="18" charset="0"/>
                <a:cs typeface="Times New Roman" panose="02020603050405020304" pitchFamily="18" charset="0"/>
              </a:rPr>
              <a:t>Red</a:t>
            </a:r>
            <a:r>
              <a:rPr lang="tr-TR" sz="2400" cap="none" dirty="0">
                <a:latin typeface="Times New Roman" panose="02020603050405020304" pitchFamily="18" charset="0"/>
                <a:cs typeface="Times New Roman" panose="02020603050405020304" pitchFamily="18" charset="0"/>
              </a:rPr>
              <a:t> halinde, disiplin kurulu veya yetkili disiplin amiri </a:t>
            </a:r>
            <a:r>
              <a:rPr lang="tr-TR" sz="2400" cap="none" dirty="0" err="1">
                <a:latin typeface="Times New Roman" panose="02020603050405020304" pitchFamily="18" charset="0"/>
                <a:cs typeface="Times New Roman" panose="02020603050405020304" pitchFamily="18" charset="0"/>
              </a:rPr>
              <a:t>red</a:t>
            </a:r>
            <a:r>
              <a:rPr lang="tr-TR" sz="2400" cap="none" dirty="0">
                <a:latin typeface="Times New Roman" panose="02020603050405020304" pitchFamily="18" charset="0"/>
                <a:cs typeface="Times New Roman" panose="02020603050405020304" pitchFamily="18" charset="0"/>
              </a:rPr>
              <a:t> gerekçesini göz önünde bulundurarak itirazı karara bağlar.</a:t>
            </a:r>
          </a:p>
          <a:p>
            <a:pPr marL="0" indent="0" algn="just">
              <a:buNone/>
            </a:pPr>
            <a:r>
              <a:rPr lang="tr-TR" sz="2400" cap="none" dirty="0">
                <a:latin typeface="Times New Roman" panose="02020603050405020304" pitchFamily="18" charset="0"/>
                <a:cs typeface="Times New Roman" panose="02020603050405020304" pitchFamily="18" charset="0"/>
              </a:rPr>
              <a:t>(3) Bu Yönetmeliğe göre verilen cezalara karşı, itiraz hakkı kullanılmadan da idari yargı yoluna başvurulabilir.</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1893785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additive="base">
                                        <p:cTn id="3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 calcmode="lin" valueType="num">
                                      <p:cBhvr additive="base">
                                        <p:cTn id="4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
                                            <p:txEl>
                                              <p:pRg st="6" end="6"/>
                                            </p:txEl>
                                          </p:spTgt>
                                        </p:tgtEl>
                                        <p:attrNameLst>
                                          <p:attrName>style.visibility</p:attrName>
                                        </p:attrNameLst>
                                      </p:cBhvr>
                                      <p:to>
                                        <p:strVal val="visible"/>
                                      </p:to>
                                    </p:set>
                                    <p:anim calcmode="lin" valueType="num">
                                      <p:cBhvr additive="base">
                                        <p:cTn id="46"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12">
                                            <p:txEl>
                                              <p:pRg st="7" end="7"/>
                                            </p:txEl>
                                          </p:spTgt>
                                        </p:tgtEl>
                                        <p:attrNameLst>
                                          <p:attrName>style.visibility</p:attrName>
                                        </p:attrNameLst>
                                      </p:cBhvr>
                                      <p:to>
                                        <p:strVal val="visible"/>
                                      </p:to>
                                    </p:set>
                                    <p:anim calcmode="lin" valueType="num">
                                      <p:cBhvr additive="base">
                                        <p:cTn id="5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xEl>
                                              <p:pRg st="8" end="8"/>
                                            </p:txEl>
                                          </p:spTgt>
                                        </p:tgtEl>
                                        <p:attrNameLst>
                                          <p:attrName>style.visibility</p:attrName>
                                        </p:attrNameLst>
                                      </p:cBhvr>
                                      <p:to>
                                        <p:strVal val="visible"/>
                                      </p:to>
                                    </p:set>
                                    <p:anim calcmode="lin" valueType="num">
                                      <p:cBhvr additive="base">
                                        <p:cTn id="57"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 presetClass="entr" presetSubtype="4" fill="hold" nodeType="afterEffect">
                                  <p:stCondLst>
                                    <p:cond delay="0"/>
                                  </p:stCondLst>
                                  <p:childTnLst>
                                    <p:set>
                                      <p:cBhvr>
                                        <p:cTn id="61" dur="1" fill="hold">
                                          <p:stCondLst>
                                            <p:cond delay="0"/>
                                          </p:stCondLst>
                                        </p:cTn>
                                        <p:tgtEl>
                                          <p:spTgt spid="12">
                                            <p:txEl>
                                              <p:pRg st="9" end="9"/>
                                            </p:txEl>
                                          </p:spTgt>
                                        </p:tgtEl>
                                        <p:attrNameLst>
                                          <p:attrName>style.visibility</p:attrName>
                                        </p:attrNameLst>
                                      </p:cBhvr>
                                      <p:to>
                                        <p:strVal val="visible"/>
                                      </p:to>
                                    </p:set>
                                    <p:anim calcmode="lin" valueType="num">
                                      <p:cBhvr additive="base">
                                        <p:cTn id="6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 presetClass="entr" presetSubtype="4" fill="hold" nodeType="afterEffect">
                                  <p:stCondLst>
                                    <p:cond delay="0"/>
                                  </p:stCondLst>
                                  <p:childTnLst>
                                    <p:set>
                                      <p:cBhvr>
                                        <p:cTn id="66" dur="1" fill="hold">
                                          <p:stCondLst>
                                            <p:cond delay="0"/>
                                          </p:stCondLst>
                                        </p:cTn>
                                        <p:tgtEl>
                                          <p:spTgt spid="12">
                                            <p:txEl>
                                              <p:pRg st="10" end="10"/>
                                            </p:txEl>
                                          </p:spTgt>
                                        </p:tgtEl>
                                        <p:attrNameLst>
                                          <p:attrName>style.visibility</p:attrName>
                                        </p:attrNameLst>
                                      </p:cBhvr>
                                      <p:to>
                                        <p:strVal val="visible"/>
                                      </p:to>
                                    </p:set>
                                    <p:anim calcmode="lin" valueType="num">
                                      <p:cBhvr additive="base">
                                        <p:cTn id="67"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500"/>
                            </p:stCondLst>
                            <p:childTnLst>
                              <p:par>
                                <p:cTn id="70" presetID="2" presetClass="entr" presetSubtype="4" fill="hold" nodeType="afterEffect">
                                  <p:stCondLst>
                                    <p:cond delay="0"/>
                                  </p:stCondLst>
                                  <p:childTnLst>
                                    <p:set>
                                      <p:cBhvr>
                                        <p:cTn id="71" dur="1" fill="hold">
                                          <p:stCondLst>
                                            <p:cond delay="0"/>
                                          </p:stCondLst>
                                        </p:cTn>
                                        <p:tgtEl>
                                          <p:spTgt spid="12">
                                            <p:txEl>
                                              <p:pRg st="11" end="11"/>
                                            </p:txEl>
                                          </p:spTgt>
                                        </p:tgtEl>
                                        <p:attrNameLst>
                                          <p:attrName>style.visibility</p:attrName>
                                        </p:attrNameLst>
                                      </p:cBhvr>
                                      <p:to>
                                        <p:strVal val="visible"/>
                                      </p:to>
                                    </p:set>
                                    <p:anim calcmode="lin" valueType="num">
                                      <p:cBhvr additive="base">
                                        <p:cTn id="72"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0" y="6325375"/>
            <a:ext cx="12192000" cy="461665"/>
          </a:xfrm>
          <a:prstGeom prst="rect">
            <a:avLst/>
          </a:prstGeom>
        </p:spPr>
        <p:txBody>
          <a:bodyPr wrap="square">
            <a:spAutoFit/>
          </a:bodyPr>
          <a:lstStyle/>
          <a:p>
            <a:pPr algn="ctr"/>
            <a:r>
              <a:rPr lang="tr-TR" sz="2400" dirty="0" smtClean="0">
                <a:solidFill>
                  <a:schemeClr val="bg1"/>
                </a:solidFill>
              </a:rPr>
              <a:t>Yükseköğretim Kurumları Öğrenci Disiplin Yönetmeliği</a:t>
            </a:r>
            <a:endParaRPr lang="tr-TR" sz="2400" dirty="0"/>
          </a:p>
        </p:txBody>
      </p:sp>
      <p:sp>
        <p:nvSpPr>
          <p:cNvPr id="12" name="Başlık 1"/>
          <p:cNvSpPr txBox="1">
            <a:spLocks/>
          </p:cNvSpPr>
          <p:nvPr/>
        </p:nvSpPr>
        <p:spPr>
          <a:xfrm>
            <a:off x="1066800" y="265176"/>
            <a:ext cx="10058400" cy="3893356"/>
          </a:xfrm>
          <a:prstGeom prst="rect">
            <a:avLst/>
          </a:prstGeom>
        </p:spPr>
        <p:txBody>
          <a:bodyPr vert="horz" lIns="91440" tIns="45720" rIns="91440" bIns="45720" rtlCol="0" anchor="ctr">
            <a:normAutofit fontScale="4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tr-TR" sz="6000" b="1" dirty="0"/>
          </a:p>
          <a:p>
            <a:endParaRPr lang="tr-TR" sz="6000" b="1" dirty="0" smtClean="0"/>
          </a:p>
          <a:p>
            <a:endParaRPr lang="tr-TR" sz="6000" b="1" dirty="0"/>
          </a:p>
          <a:p>
            <a:endParaRPr lang="tr-TR" sz="6000" b="1" dirty="0" smtClean="0"/>
          </a:p>
          <a:p>
            <a:endParaRPr lang="tr-TR" sz="6000" b="1" dirty="0"/>
          </a:p>
          <a:p>
            <a:endParaRPr lang="tr-TR" sz="6000" b="1" dirty="0" smtClean="0"/>
          </a:p>
          <a:p>
            <a:r>
              <a:rPr lang="tr-TR" sz="6000" b="1" dirty="0" smtClean="0"/>
              <a:t>GÜMÜŞHANE ÜNİVERSİTESİ</a:t>
            </a:r>
          </a:p>
          <a:p>
            <a:endParaRPr lang="tr-TR" sz="6000" b="1" dirty="0" smtClean="0"/>
          </a:p>
          <a:p>
            <a:r>
              <a:rPr lang="tr-TR" sz="6000" b="1" i="1" dirty="0"/>
              <a:t>YÜKSEKÖĞRETİM KURUMLARI öğrenci </a:t>
            </a:r>
            <a:endParaRPr lang="tr-TR" sz="6000" b="1" i="1" dirty="0" smtClean="0"/>
          </a:p>
          <a:p>
            <a:r>
              <a:rPr lang="tr-TR" sz="6000" b="1" i="1" dirty="0" smtClean="0"/>
              <a:t>disiplin </a:t>
            </a:r>
            <a:r>
              <a:rPr lang="tr-TR" sz="6000" b="1" i="1" dirty="0"/>
              <a:t>yönetmeliği</a:t>
            </a:r>
          </a:p>
          <a:p>
            <a:r>
              <a:rPr lang="tr-TR" sz="6000" b="1" dirty="0" smtClean="0"/>
              <a:t/>
            </a:r>
            <a:br>
              <a:rPr lang="tr-TR" sz="6000" b="1" dirty="0" smtClean="0"/>
            </a:br>
            <a:endParaRPr lang="tr-TR" b="1" dirty="0"/>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138" y="374904"/>
            <a:ext cx="1527111" cy="1527111"/>
          </a:xfrm>
          <a:prstGeom prst="rect">
            <a:avLst/>
          </a:prstGeom>
        </p:spPr>
      </p:pic>
      <p:pic>
        <p:nvPicPr>
          <p:cNvPr id="3" name="Resim 2"/>
          <p:cNvPicPr>
            <a:picLocks noChangeAspect="1"/>
          </p:cNvPicPr>
          <p:nvPr/>
        </p:nvPicPr>
        <p:blipFill>
          <a:blip r:embed="rId4"/>
          <a:stretch>
            <a:fillRect/>
          </a:stretch>
        </p:blipFill>
        <p:spPr>
          <a:xfrm>
            <a:off x="4025770" y="4158532"/>
            <a:ext cx="3923911" cy="2080862"/>
          </a:xfrm>
          <a:prstGeom prst="rect">
            <a:avLst/>
          </a:prstGeom>
        </p:spPr>
      </p:pic>
    </p:spTree>
    <p:extLst>
      <p:ext uri="{BB962C8B-B14F-4D97-AF65-F5344CB8AC3E}">
        <p14:creationId xmlns:p14="http://schemas.microsoft.com/office/powerpoint/2010/main" val="259877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anim calcmode="lin" valueType="num">
                                      <p:cBhvr additive="base">
                                        <p:cTn id="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2">
                                            <p:txEl>
                                              <p:pRg st="8" end="8"/>
                                            </p:txEl>
                                          </p:spTgt>
                                        </p:tgtEl>
                                        <p:attrNameLst>
                                          <p:attrName>style.visibility</p:attrName>
                                        </p:attrNameLst>
                                      </p:cBhvr>
                                      <p:to>
                                        <p:strVal val="visible"/>
                                      </p:to>
                                    </p:set>
                                    <p:anim calcmode="lin" valueType="num">
                                      <p:cBhvr>
                                        <p:cTn id="12" dur="10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13" dur="1000" fill="hold"/>
                                        <p:tgtEl>
                                          <p:spTgt spid="12">
                                            <p:txEl>
                                              <p:pRg st="8" end="8"/>
                                            </p:txEl>
                                          </p:spTgt>
                                        </p:tgtEl>
                                        <p:attrNameLst>
                                          <p:attrName>ppt_h</p:attrName>
                                        </p:attrNameLst>
                                      </p:cBhvr>
                                      <p:tavLst>
                                        <p:tav tm="0">
                                          <p:val>
                                            <p:fltVal val="0"/>
                                          </p:val>
                                        </p:tav>
                                        <p:tav tm="100000">
                                          <p:val>
                                            <p:strVal val="#ppt_h"/>
                                          </p:val>
                                        </p:tav>
                                      </p:tavLst>
                                    </p:anim>
                                    <p:anim calcmode="lin" valueType="num">
                                      <p:cBhvr>
                                        <p:cTn id="14" dur="1000" fill="hold"/>
                                        <p:tgtEl>
                                          <p:spTgt spid="12">
                                            <p:txEl>
                                              <p:pRg st="8" end="8"/>
                                            </p:txEl>
                                          </p:spTgt>
                                        </p:tgtEl>
                                        <p:attrNameLst>
                                          <p:attrName>style.rotation</p:attrName>
                                        </p:attrNameLst>
                                      </p:cBhvr>
                                      <p:tavLst>
                                        <p:tav tm="0">
                                          <p:val>
                                            <p:fltVal val="90"/>
                                          </p:val>
                                        </p:tav>
                                        <p:tav tm="100000">
                                          <p:val>
                                            <p:fltVal val="0"/>
                                          </p:val>
                                        </p:tav>
                                      </p:tavLst>
                                    </p:anim>
                                    <p:animEffect transition="in" filter="fade">
                                      <p:cBhvr>
                                        <p:cTn id="15" dur="1000"/>
                                        <p:tgtEl>
                                          <p:spTgt spid="12">
                                            <p:txEl>
                                              <p:pRg st="8" end="8"/>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12">
                                            <p:txEl>
                                              <p:pRg st="9" end="9"/>
                                            </p:txEl>
                                          </p:spTgt>
                                        </p:tgtEl>
                                        <p:attrNameLst>
                                          <p:attrName>style.visibility</p:attrName>
                                        </p:attrNameLst>
                                      </p:cBhvr>
                                      <p:to>
                                        <p:strVal val="visible"/>
                                      </p:to>
                                    </p:set>
                                    <p:anim calcmode="lin" valueType="num">
                                      <p:cBhvr>
                                        <p:cTn id="18" dur="1000" fill="hold"/>
                                        <p:tgtEl>
                                          <p:spTgt spid="12">
                                            <p:txEl>
                                              <p:pRg st="9" end="9"/>
                                            </p:txEl>
                                          </p:spTgt>
                                        </p:tgtEl>
                                        <p:attrNameLst>
                                          <p:attrName>ppt_w</p:attrName>
                                        </p:attrNameLst>
                                      </p:cBhvr>
                                      <p:tavLst>
                                        <p:tav tm="0">
                                          <p:val>
                                            <p:fltVal val="0"/>
                                          </p:val>
                                        </p:tav>
                                        <p:tav tm="100000">
                                          <p:val>
                                            <p:strVal val="#ppt_w"/>
                                          </p:val>
                                        </p:tav>
                                      </p:tavLst>
                                    </p:anim>
                                    <p:anim calcmode="lin" valueType="num">
                                      <p:cBhvr>
                                        <p:cTn id="19" dur="1000" fill="hold"/>
                                        <p:tgtEl>
                                          <p:spTgt spid="12">
                                            <p:txEl>
                                              <p:pRg st="9" end="9"/>
                                            </p:txEl>
                                          </p:spTgt>
                                        </p:tgtEl>
                                        <p:attrNameLst>
                                          <p:attrName>ppt_h</p:attrName>
                                        </p:attrNameLst>
                                      </p:cBhvr>
                                      <p:tavLst>
                                        <p:tav tm="0">
                                          <p:val>
                                            <p:fltVal val="0"/>
                                          </p:val>
                                        </p:tav>
                                        <p:tav tm="100000">
                                          <p:val>
                                            <p:strVal val="#ppt_h"/>
                                          </p:val>
                                        </p:tav>
                                      </p:tavLst>
                                    </p:anim>
                                    <p:anim calcmode="lin" valueType="num">
                                      <p:cBhvr>
                                        <p:cTn id="20" dur="1000" fill="hold"/>
                                        <p:tgtEl>
                                          <p:spTgt spid="12">
                                            <p:txEl>
                                              <p:pRg st="9" end="9"/>
                                            </p:txEl>
                                          </p:spTgt>
                                        </p:tgtEl>
                                        <p:attrNameLst>
                                          <p:attrName>style.rotation</p:attrName>
                                        </p:attrNameLst>
                                      </p:cBhvr>
                                      <p:tavLst>
                                        <p:tav tm="0">
                                          <p:val>
                                            <p:fltVal val="90"/>
                                          </p:val>
                                        </p:tav>
                                        <p:tav tm="100000">
                                          <p:val>
                                            <p:fltVal val="0"/>
                                          </p:val>
                                        </p:tav>
                                      </p:tavLst>
                                    </p:anim>
                                    <p:animEffect transition="in" filter="fade">
                                      <p:cBhvr>
                                        <p:cTn id="21" dur="1000"/>
                                        <p:tgtEl>
                                          <p:spTgt spid="12">
                                            <p:txEl>
                                              <p:pRg st="9" end="9"/>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par>
                          <p:cTn id="25" fill="hold">
                            <p:stCondLst>
                              <p:cond delay="2500"/>
                            </p:stCondLst>
                            <p:childTnLst>
                              <p:par>
                                <p:cTn id="26" presetID="31"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par>
                          <p:cTn id="32" fill="hold">
                            <p:stCondLst>
                              <p:cond delay="3500"/>
                            </p:stCondLst>
                            <p:childTnLst>
                              <p:par>
                                <p:cTn id="33" presetID="31" presetClass="entr" presetSubtype="0" fill="hold"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p:cTn id="35"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301752"/>
            <a:ext cx="10364451" cy="347472"/>
          </a:xfrm>
        </p:spPr>
        <p:txBody>
          <a:bodyPr>
            <a:noAutofit/>
          </a:bodyPr>
          <a:lstStyle/>
          <a:p>
            <a:r>
              <a:rPr lang="tr-TR" sz="1800" b="1" dirty="0"/>
              <a:t/>
            </a:r>
            <a:br>
              <a:rPr lang="tr-TR" sz="1800" b="1" dirty="0"/>
            </a:b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a:t/>
            </a:r>
            <a:br>
              <a:rPr lang="tr-TR" sz="1800" b="1" dirty="0"/>
            </a:br>
            <a:r>
              <a:rPr lang="pt-BR" sz="1800" b="1" dirty="0"/>
              <a:t>BEŞİNCİ BÖLÜM</a:t>
            </a:r>
            <a:br>
              <a:rPr lang="pt-BR" sz="1800" b="1" dirty="0"/>
            </a:br>
            <a:r>
              <a:rPr lang="pt-BR" sz="1800" b="1" dirty="0"/>
              <a:t>Çeşitli ve Son Hükümler</a:t>
            </a:r>
            <a:br>
              <a:rPr lang="pt-BR" sz="1800" b="1" dirty="0"/>
            </a:br>
            <a:r>
              <a:rPr lang="pt-BR" sz="1800" b="1" dirty="0"/>
              <a:t/>
            </a:r>
            <a:br>
              <a:rPr lang="pt-BR" sz="1800" b="1" dirty="0"/>
            </a:br>
            <a:r>
              <a:rPr lang="tr-TR" sz="1800" b="1" dirty="0" smtClean="0"/>
              <a:t/>
            </a:r>
            <a:br>
              <a:rPr lang="tr-TR" sz="1800" b="1" dirty="0" smtClean="0"/>
            </a:b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870437"/>
            <a:ext cx="10827121" cy="5454937"/>
          </a:xfrm>
        </p:spPr>
        <p:txBody>
          <a:bodyPr>
            <a:normAutofit fontScale="47500" lnSpcReduction="20000"/>
          </a:bodyPr>
          <a:lstStyle/>
          <a:p>
            <a:pPr marL="0" indent="0" algn="just">
              <a:buNone/>
            </a:pPr>
            <a:r>
              <a:rPr lang="tr-TR" sz="2400" b="1" cap="none" dirty="0" smtClean="0">
                <a:latin typeface="Times New Roman" panose="02020603050405020304" pitchFamily="18" charset="0"/>
                <a:cs typeface="Times New Roman" panose="02020603050405020304" pitchFamily="18" charset="0"/>
              </a:rPr>
              <a:t>Tebligat ve adres bildirme</a:t>
            </a:r>
          </a:p>
          <a:p>
            <a:pPr marL="0" indent="0" algn="just">
              <a:buNone/>
            </a:pPr>
            <a:r>
              <a:rPr lang="tr-TR" sz="2400" b="1" cap="none" dirty="0" smtClean="0">
                <a:latin typeface="Times New Roman" panose="02020603050405020304" pitchFamily="18" charset="0"/>
                <a:cs typeface="Times New Roman" panose="02020603050405020304" pitchFamily="18" charset="0"/>
              </a:rPr>
              <a:t>MADDE 27 </a:t>
            </a:r>
            <a:r>
              <a:rPr lang="tr-TR" sz="2400" cap="none" dirty="0" smtClean="0">
                <a:latin typeface="Times New Roman" panose="02020603050405020304" pitchFamily="18" charset="0"/>
                <a:cs typeface="Times New Roman" panose="02020603050405020304" pitchFamily="18" charset="0"/>
              </a:rPr>
              <a:t>– (1) Disiplin soruşturması dolayısıyla her türlü tebligat, imza karşılığı elden teslim veya öğrencinin yükseköğretim kurumuna bildirdiği adrese yazılı olarak veya tebligata elverişli bir elektronik adres vererek bu adrese tebligat yapılmasını isteyen kişiye elektronik yolla tebligat yapılır. Bu yollarla tebliğin mümkün olmadığı durumlarda tebliğ varakası ilgili yükseköğretim kurumunda ilan edilmek suretiyle tebligat tamamlanmış sayılır.</a:t>
            </a:r>
          </a:p>
          <a:p>
            <a:pPr marL="0" indent="0" algn="just">
              <a:buNone/>
            </a:pPr>
            <a:r>
              <a:rPr lang="tr-TR" sz="2400" cap="none" dirty="0" smtClean="0">
                <a:latin typeface="Times New Roman" panose="02020603050405020304" pitchFamily="18" charset="0"/>
                <a:cs typeface="Times New Roman" panose="02020603050405020304" pitchFamily="18" charset="0"/>
              </a:rPr>
              <a:t>(2) Yükseköğretim kurumuna kaydolurken bildirdikleri adresi değiştirdikleri halde, bunu mensubu bulundukları kurumlara kaydettirmemiş bulunan veya yanlış veya eksik adres vermiş olan öğrenciler, yükseköğretim kurumunda mevcut adreslerine tebligatın yapılmış olması halinde, kendilerine tebligat yapılmış sayılır.</a:t>
            </a:r>
          </a:p>
          <a:p>
            <a:pPr marL="0" indent="0" algn="just">
              <a:buNone/>
            </a:pPr>
            <a:r>
              <a:rPr lang="tr-TR" sz="2400" b="1" cap="none" dirty="0" smtClean="0">
                <a:latin typeface="Times New Roman" panose="02020603050405020304" pitchFamily="18" charset="0"/>
                <a:cs typeface="Times New Roman" panose="02020603050405020304" pitchFamily="18" charset="0"/>
              </a:rPr>
              <a:t>Dosya teslimi</a:t>
            </a:r>
          </a:p>
          <a:p>
            <a:pPr marL="0" indent="0" algn="just">
              <a:buNone/>
            </a:pPr>
            <a:r>
              <a:rPr lang="tr-TR" sz="2400" b="1" cap="none" dirty="0" smtClean="0">
                <a:latin typeface="Times New Roman" panose="02020603050405020304" pitchFamily="18" charset="0"/>
                <a:cs typeface="Times New Roman" panose="02020603050405020304" pitchFamily="18" charset="0"/>
              </a:rPr>
              <a:t>MADDE 28 </a:t>
            </a:r>
            <a:r>
              <a:rPr lang="tr-TR" sz="2400" cap="none" dirty="0" smtClean="0">
                <a:latin typeface="Times New Roman" panose="02020603050405020304" pitchFamily="18" charset="0"/>
                <a:cs typeface="Times New Roman" panose="02020603050405020304" pitchFamily="18" charset="0"/>
              </a:rPr>
              <a:t>– (1) Disiplin soruşturmasına ait dosyalar dizi pusulasıyla birlikte teslim edilir ve alınır. Dizi pusulasının altında teslim eden ve alanın imzaları bulunur.</a:t>
            </a:r>
          </a:p>
          <a:p>
            <a:pPr marL="0" indent="0" algn="just">
              <a:buNone/>
            </a:pPr>
            <a:r>
              <a:rPr lang="tr-TR" sz="2400" b="1" cap="none" dirty="0" smtClean="0">
                <a:latin typeface="Times New Roman" panose="02020603050405020304" pitchFamily="18" charset="0"/>
                <a:cs typeface="Times New Roman" panose="02020603050405020304" pitchFamily="18" charset="0"/>
              </a:rPr>
              <a:t>Yazışma şekli</a:t>
            </a:r>
          </a:p>
          <a:p>
            <a:pPr marL="0" indent="0" algn="just">
              <a:buNone/>
            </a:pPr>
            <a:r>
              <a:rPr lang="tr-TR" sz="2400" b="1" cap="none" dirty="0" smtClean="0">
                <a:latin typeface="Times New Roman" panose="02020603050405020304" pitchFamily="18" charset="0"/>
                <a:cs typeface="Times New Roman" panose="02020603050405020304" pitchFamily="18" charset="0"/>
              </a:rPr>
              <a:t>MADDE 29 </a:t>
            </a:r>
            <a:r>
              <a:rPr lang="tr-TR" sz="2400" cap="none" dirty="0" smtClean="0">
                <a:latin typeface="Times New Roman" panose="02020603050405020304" pitchFamily="18" charset="0"/>
                <a:cs typeface="Times New Roman" panose="02020603050405020304" pitchFamily="18" charset="0"/>
              </a:rPr>
              <a:t>– (1) Kişilerle olan yazışmalarda 28 inci maddedeki tebliğ şekli saklı kalmak üzere, diğer hususlarda 7201 sayılı Tebligat Kanunu hükümleri uygulanır.</a:t>
            </a:r>
          </a:p>
          <a:p>
            <a:pPr marL="0" indent="0" algn="just">
              <a:buNone/>
            </a:pPr>
            <a:r>
              <a:rPr lang="tr-TR" sz="2400" cap="none" dirty="0" smtClean="0">
                <a:latin typeface="Times New Roman" panose="02020603050405020304" pitchFamily="18" charset="0"/>
                <a:cs typeface="Times New Roman" panose="02020603050405020304" pitchFamily="18" charset="0"/>
              </a:rPr>
              <a:t>(2) Evrakın elden verilmesi halinde de imzalı belge soruşturma dosyasında saklanır.</a:t>
            </a:r>
          </a:p>
          <a:p>
            <a:pPr marL="0" indent="0" algn="just">
              <a:buNone/>
            </a:pPr>
            <a:r>
              <a:rPr lang="tr-TR" sz="2400" b="1" cap="none" dirty="0" smtClean="0">
                <a:latin typeface="Times New Roman" panose="02020603050405020304" pitchFamily="18" charset="0"/>
                <a:cs typeface="Times New Roman" panose="02020603050405020304" pitchFamily="18" charset="0"/>
              </a:rPr>
              <a:t>Devam eden disiplin soruşturmaları</a:t>
            </a:r>
          </a:p>
          <a:p>
            <a:pPr marL="0" indent="0" algn="just">
              <a:buNone/>
            </a:pPr>
            <a:r>
              <a:rPr lang="tr-TR" sz="2400" b="1" cap="none" dirty="0" smtClean="0">
                <a:latin typeface="Times New Roman" panose="02020603050405020304" pitchFamily="18" charset="0"/>
                <a:cs typeface="Times New Roman" panose="02020603050405020304" pitchFamily="18" charset="0"/>
              </a:rPr>
              <a:t>GEÇİCİ MADDE 1 </a:t>
            </a:r>
            <a:r>
              <a:rPr lang="tr-TR" sz="2400" cap="none" dirty="0" smtClean="0">
                <a:latin typeface="Times New Roman" panose="02020603050405020304" pitchFamily="18" charset="0"/>
                <a:cs typeface="Times New Roman" panose="02020603050405020304" pitchFamily="18" charset="0"/>
              </a:rPr>
              <a:t>– (1) Bu Yönetmeliğin yürürlüğe girdiği tarihten önce soruşturmasına başlanmış ancak tamamlanmamış bulunan disiplin soruşturmalarında bu Yönetmelik hükümleri uygulanır.</a:t>
            </a:r>
          </a:p>
          <a:p>
            <a:pPr marL="0" indent="0" algn="just">
              <a:buNone/>
            </a:pPr>
            <a:r>
              <a:rPr lang="tr-TR" sz="2400" b="1" cap="none" dirty="0">
                <a:latin typeface="Times New Roman" panose="02020603050405020304" pitchFamily="18" charset="0"/>
                <a:cs typeface="Times New Roman" panose="02020603050405020304" pitchFamily="18" charset="0"/>
              </a:rPr>
              <a:t>Yürürlükten kaldırılan Yönetmelik</a:t>
            </a:r>
          </a:p>
          <a:p>
            <a:pPr marL="0" indent="0" algn="just">
              <a:buNone/>
            </a:pPr>
            <a:r>
              <a:rPr lang="tr-TR" sz="2400" b="1" cap="none" dirty="0">
                <a:latin typeface="Times New Roman" panose="02020603050405020304" pitchFamily="18" charset="0"/>
                <a:cs typeface="Times New Roman" panose="02020603050405020304" pitchFamily="18" charset="0"/>
              </a:rPr>
              <a:t>MADDE 30 </a:t>
            </a:r>
            <a:r>
              <a:rPr lang="tr-TR" sz="2400" cap="none" dirty="0">
                <a:latin typeface="Times New Roman" panose="02020603050405020304" pitchFamily="18" charset="0"/>
                <a:cs typeface="Times New Roman" panose="02020603050405020304" pitchFamily="18" charset="0"/>
              </a:rPr>
              <a:t>– (1) 13/1/1985 tarihli ve 18634 sayılı Resmî </a:t>
            </a:r>
            <a:r>
              <a:rPr lang="tr-TR" sz="2400" cap="none" dirty="0" err="1">
                <a:latin typeface="Times New Roman" panose="02020603050405020304" pitchFamily="18" charset="0"/>
                <a:cs typeface="Times New Roman" panose="02020603050405020304" pitchFamily="18" charset="0"/>
              </a:rPr>
              <a:t>Gazete’de</a:t>
            </a:r>
            <a:r>
              <a:rPr lang="tr-TR" sz="2400" cap="none" dirty="0">
                <a:latin typeface="Times New Roman" panose="02020603050405020304" pitchFamily="18" charset="0"/>
                <a:cs typeface="Times New Roman" panose="02020603050405020304" pitchFamily="18" charset="0"/>
              </a:rPr>
              <a:t> yayımlanan Yükseköğretim Kurumları Öğrenci Disiplin Yönetmeliği yürürlükten kaldırılmıştır.</a:t>
            </a:r>
          </a:p>
          <a:p>
            <a:pPr marL="0" indent="0" algn="just">
              <a:buNone/>
            </a:pPr>
            <a:r>
              <a:rPr lang="tr-TR" sz="2400" b="1" cap="none" dirty="0">
                <a:latin typeface="Times New Roman" panose="02020603050405020304" pitchFamily="18" charset="0"/>
                <a:cs typeface="Times New Roman" panose="02020603050405020304" pitchFamily="18" charset="0"/>
              </a:rPr>
              <a:t>Yürürlük</a:t>
            </a:r>
          </a:p>
          <a:p>
            <a:pPr marL="0" indent="0" algn="just">
              <a:buNone/>
            </a:pPr>
            <a:r>
              <a:rPr lang="tr-TR" sz="2400" b="1" cap="none" dirty="0">
                <a:latin typeface="Times New Roman" panose="02020603050405020304" pitchFamily="18" charset="0"/>
                <a:cs typeface="Times New Roman" panose="02020603050405020304" pitchFamily="18" charset="0"/>
              </a:rPr>
              <a:t>MADDE 31 </a:t>
            </a:r>
            <a:r>
              <a:rPr lang="tr-TR" sz="2400" cap="none" dirty="0">
                <a:latin typeface="Times New Roman" panose="02020603050405020304" pitchFamily="18" charset="0"/>
                <a:cs typeface="Times New Roman" panose="02020603050405020304" pitchFamily="18" charset="0"/>
              </a:rPr>
              <a:t>– (1) Bu Yönetmelik yayımı tarihinde yürürlüğe girer.</a:t>
            </a:r>
          </a:p>
          <a:p>
            <a:pPr marL="0" indent="0" algn="just">
              <a:buNone/>
            </a:pPr>
            <a:r>
              <a:rPr lang="tr-TR" sz="2400" b="1" cap="none" dirty="0">
                <a:latin typeface="Times New Roman" panose="02020603050405020304" pitchFamily="18" charset="0"/>
                <a:cs typeface="Times New Roman" panose="02020603050405020304" pitchFamily="18" charset="0"/>
              </a:rPr>
              <a:t>Yürütme</a:t>
            </a:r>
          </a:p>
          <a:p>
            <a:pPr marL="0" indent="0" algn="just">
              <a:buNone/>
            </a:pPr>
            <a:r>
              <a:rPr lang="tr-TR" sz="2400" b="1" cap="none" dirty="0">
                <a:latin typeface="Times New Roman" panose="02020603050405020304" pitchFamily="18" charset="0"/>
                <a:cs typeface="Times New Roman" panose="02020603050405020304" pitchFamily="18" charset="0"/>
              </a:rPr>
              <a:t>MADDE 32 </a:t>
            </a:r>
            <a:r>
              <a:rPr lang="tr-TR" sz="2400" cap="none" dirty="0">
                <a:latin typeface="Times New Roman" panose="02020603050405020304" pitchFamily="18" charset="0"/>
                <a:cs typeface="Times New Roman" panose="02020603050405020304" pitchFamily="18" charset="0"/>
              </a:rPr>
              <a:t>– (1) Bu Yönetmelik hükümlerini Yükseköğretim Kurulu Başkanı yürütür.</a:t>
            </a:r>
          </a:p>
          <a:p>
            <a:pPr marL="0" indent="0" algn="just">
              <a:buNone/>
            </a:pPr>
            <a:endParaRPr lang="tr-TR" sz="2400" cap="none" dirty="0" smtClean="0">
              <a:latin typeface="Times New Roman" panose="02020603050405020304" pitchFamily="18" charset="0"/>
              <a:cs typeface="Times New Roman" panose="02020603050405020304" pitchFamily="18" charset="0"/>
            </a:endParaRP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39515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 calcmode="lin" valueType="num">
                                      <p:cBhvr additive="base">
                                        <p:cTn id="3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 calcmode="lin" valueType="num">
                                      <p:cBhvr additive="base">
                                        <p:cTn id="42"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 calcmode="lin" valueType="num">
                                      <p:cBhvr additive="base">
                                        <p:cTn id="4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2" presetClass="entr" presetSubtype="4" fill="hold" nodeType="afterEffect">
                                  <p:stCondLst>
                                    <p:cond delay="0"/>
                                  </p:stCondLst>
                                  <p:childTnLst>
                                    <p:set>
                                      <p:cBhvr>
                                        <p:cTn id="51" dur="1" fill="hold">
                                          <p:stCondLst>
                                            <p:cond delay="0"/>
                                          </p:stCondLst>
                                        </p:cTn>
                                        <p:tgtEl>
                                          <p:spTgt spid="12">
                                            <p:txEl>
                                              <p:pRg st="7" end="7"/>
                                            </p:txEl>
                                          </p:spTgt>
                                        </p:tgtEl>
                                        <p:attrNameLst>
                                          <p:attrName>style.visibility</p:attrName>
                                        </p:attrNameLst>
                                      </p:cBhvr>
                                      <p:to>
                                        <p:strVal val="visible"/>
                                      </p:to>
                                    </p:set>
                                    <p:anim calcmode="lin" valueType="num">
                                      <p:cBhvr additive="base">
                                        <p:cTn id="52"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
                                            <p:txEl>
                                              <p:pRg st="8" end="8"/>
                                            </p:txEl>
                                          </p:spTgt>
                                        </p:tgtEl>
                                        <p:attrNameLst>
                                          <p:attrName>style.visibility</p:attrName>
                                        </p:attrNameLst>
                                      </p:cBhvr>
                                      <p:to>
                                        <p:strVal val="visible"/>
                                      </p:to>
                                    </p:set>
                                    <p:anim calcmode="lin" valueType="num">
                                      <p:cBhvr additive="base">
                                        <p:cTn id="58"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12">
                                            <p:txEl>
                                              <p:pRg st="9" end="9"/>
                                            </p:txEl>
                                          </p:spTgt>
                                        </p:tgtEl>
                                        <p:attrNameLst>
                                          <p:attrName>style.visibility</p:attrName>
                                        </p:attrNameLst>
                                      </p:cBhvr>
                                      <p:to>
                                        <p:strVal val="visible"/>
                                      </p:to>
                                    </p:set>
                                    <p:anim calcmode="lin" valueType="num">
                                      <p:cBhvr additive="base">
                                        <p:cTn id="63"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2">
                                            <p:txEl>
                                              <p:pRg st="10" end="10"/>
                                            </p:txEl>
                                          </p:spTgt>
                                        </p:tgtEl>
                                        <p:attrNameLst>
                                          <p:attrName>style.visibility</p:attrName>
                                        </p:attrNameLst>
                                      </p:cBhvr>
                                      <p:to>
                                        <p:strVal val="visible"/>
                                      </p:to>
                                    </p:set>
                                    <p:anim calcmode="lin" valueType="num">
                                      <p:cBhvr additive="base">
                                        <p:cTn id="69"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 presetClass="entr" presetSubtype="4" fill="hold" nodeType="afterEffect">
                                  <p:stCondLst>
                                    <p:cond delay="0"/>
                                  </p:stCondLst>
                                  <p:childTnLst>
                                    <p:set>
                                      <p:cBhvr>
                                        <p:cTn id="73" dur="1" fill="hold">
                                          <p:stCondLst>
                                            <p:cond delay="0"/>
                                          </p:stCondLst>
                                        </p:cTn>
                                        <p:tgtEl>
                                          <p:spTgt spid="12">
                                            <p:txEl>
                                              <p:pRg st="11" end="11"/>
                                            </p:txEl>
                                          </p:spTgt>
                                        </p:tgtEl>
                                        <p:attrNameLst>
                                          <p:attrName>style.visibility</p:attrName>
                                        </p:attrNameLst>
                                      </p:cBhvr>
                                      <p:to>
                                        <p:strVal val="visible"/>
                                      </p:to>
                                    </p:set>
                                    <p:anim calcmode="lin" valueType="num">
                                      <p:cBhvr additive="base">
                                        <p:cTn id="74"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2">
                                            <p:txEl>
                                              <p:pRg st="12" end="12"/>
                                            </p:txEl>
                                          </p:spTgt>
                                        </p:tgtEl>
                                        <p:attrNameLst>
                                          <p:attrName>style.visibility</p:attrName>
                                        </p:attrNameLst>
                                      </p:cBhvr>
                                      <p:to>
                                        <p:strVal val="visible"/>
                                      </p:to>
                                    </p:set>
                                    <p:anim calcmode="lin" valueType="num">
                                      <p:cBhvr additive="base">
                                        <p:cTn id="80" dur="500" fill="hold"/>
                                        <p:tgtEl>
                                          <p:spTgt spid="12">
                                            <p:txEl>
                                              <p:pRg st="12" end="1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2">
                                            <p:txEl>
                                              <p:pRg st="12" end="12"/>
                                            </p:txEl>
                                          </p:spTgt>
                                        </p:tgtEl>
                                        <p:attrNameLst>
                                          <p:attrName>ppt_y</p:attrName>
                                        </p:attrNameLst>
                                      </p:cBhvr>
                                      <p:tavLst>
                                        <p:tav tm="0">
                                          <p:val>
                                            <p:strVal val="1+#ppt_h/2"/>
                                          </p:val>
                                        </p:tav>
                                        <p:tav tm="100000">
                                          <p:val>
                                            <p:strVal val="#ppt_y"/>
                                          </p:val>
                                        </p:tav>
                                      </p:tavLst>
                                    </p:anim>
                                  </p:childTnLst>
                                </p:cTn>
                              </p:par>
                            </p:childTnLst>
                          </p:cTn>
                        </p:par>
                        <p:par>
                          <p:cTn id="82" fill="hold">
                            <p:stCondLst>
                              <p:cond delay="500"/>
                            </p:stCondLst>
                            <p:childTnLst>
                              <p:par>
                                <p:cTn id="83" presetID="2" presetClass="entr" presetSubtype="4" fill="hold" nodeType="afterEffect">
                                  <p:stCondLst>
                                    <p:cond delay="0"/>
                                  </p:stCondLst>
                                  <p:childTnLst>
                                    <p:set>
                                      <p:cBhvr>
                                        <p:cTn id="84" dur="1" fill="hold">
                                          <p:stCondLst>
                                            <p:cond delay="0"/>
                                          </p:stCondLst>
                                        </p:cTn>
                                        <p:tgtEl>
                                          <p:spTgt spid="12">
                                            <p:txEl>
                                              <p:pRg st="13" end="13"/>
                                            </p:txEl>
                                          </p:spTgt>
                                        </p:tgtEl>
                                        <p:attrNameLst>
                                          <p:attrName>style.visibility</p:attrName>
                                        </p:attrNameLst>
                                      </p:cBhvr>
                                      <p:to>
                                        <p:strVal val="visible"/>
                                      </p:to>
                                    </p:set>
                                    <p:anim calcmode="lin" valueType="num">
                                      <p:cBhvr additive="base">
                                        <p:cTn id="85" dur="500" fill="hold"/>
                                        <p:tgtEl>
                                          <p:spTgt spid="1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
                                            <p:txEl>
                                              <p:pRg st="14" end="14"/>
                                            </p:txEl>
                                          </p:spTgt>
                                        </p:tgtEl>
                                        <p:attrNameLst>
                                          <p:attrName>style.visibility</p:attrName>
                                        </p:attrNameLst>
                                      </p:cBhvr>
                                      <p:to>
                                        <p:strVal val="visible"/>
                                      </p:to>
                                    </p:set>
                                    <p:anim calcmode="lin" valueType="num">
                                      <p:cBhvr additive="base">
                                        <p:cTn id="91" dur="500" fill="hold"/>
                                        <p:tgtEl>
                                          <p:spTgt spid="12">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
                                            <p:txEl>
                                              <p:pRg st="14" end="14"/>
                                            </p:txEl>
                                          </p:spTgt>
                                        </p:tgtEl>
                                        <p:attrNameLst>
                                          <p:attrName>ppt_y</p:attrName>
                                        </p:attrNameLst>
                                      </p:cBhvr>
                                      <p:tavLst>
                                        <p:tav tm="0">
                                          <p:val>
                                            <p:strVal val="1+#ppt_h/2"/>
                                          </p:val>
                                        </p:tav>
                                        <p:tav tm="100000">
                                          <p:val>
                                            <p:strVal val="#ppt_y"/>
                                          </p:val>
                                        </p:tav>
                                      </p:tavLst>
                                    </p:anim>
                                  </p:childTnLst>
                                </p:cTn>
                              </p:par>
                            </p:childTnLst>
                          </p:cTn>
                        </p:par>
                        <p:par>
                          <p:cTn id="93" fill="hold">
                            <p:stCondLst>
                              <p:cond delay="500"/>
                            </p:stCondLst>
                            <p:childTnLst>
                              <p:par>
                                <p:cTn id="94" presetID="2" presetClass="entr" presetSubtype="4" fill="hold" nodeType="afterEffect">
                                  <p:stCondLst>
                                    <p:cond delay="0"/>
                                  </p:stCondLst>
                                  <p:childTnLst>
                                    <p:set>
                                      <p:cBhvr>
                                        <p:cTn id="95" dur="1" fill="hold">
                                          <p:stCondLst>
                                            <p:cond delay="0"/>
                                          </p:stCondLst>
                                        </p:cTn>
                                        <p:tgtEl>
                                          <p:spTgt spid="12">
                                            <p:txEl>
                                              <p:pRg st="15" end="15"/>
                                            </p:txEl>
                                          </p:spTgt>
                                        </p:tgtEl>
                                        <p:attrNameLst>
                                          <p:attrName>style.visibility</p:attrName>
                                        </p:attrNameLst>
                                      </p:cBhvr>
                                      <p:to>
                                        <p:strVal val="visible"/>
                                      </p:to>
                                    </p:set>
                                    <p:anim calcmode="lin" valueType="num">
                                      <p:cBhvr additive="base">
                                        <p:cTn id="96" dur="500" fill="hold"/>
                                        <p:tgtEl>
                                          <p:spTgt spid="12">
                                            <p:txEl>
                                              <p:pRg st="15" end="15"/>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0" y="6026728"/>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468" y="268697"/>
            <a:ext cx="1979064" cy="1979064"/>
          </a:xfrm>
          <a:prstGeom prst="rect">
            <a:avLst/>
          </a:prstGeom>
        </p:spPr>
      </p:pic>
      <p:sp>
        <p:nvSpPr>
          <p:cNvPr id="8" name="Unvan 1"/>
          <p:cNvSpPr>
            <a:spLocks noGrp="1"/>
          </p:cNvSpPr>
          <p:nvPr>
            <p:ph type="title"/>
          </p:nvPr>
        </p:nvSpPr>
        <p:spPr>
          <a:xfrm>
            <a:off x="1295400" y="3055095"/>
            <a:ext cx="9601200" cy="2057400"/>
          </a:xfrm>
        </p:spPr>
        <p:txBody>
          <a:bodyPr>
            <a:noAutofit/>
          </a:bodyPr>
          <a:lstStyle/>
          <a:p>
            <a:r>
              <a:rPr lang="tr-TR" sz="5400" b="1" dirty="0" smtClean="0"/>
              <a:t>BENİ DİNLEDİĞİNİZ </a:t>
            </a:r>
            <a:r>
              <a:rPr lang="tr-TR" sz="5400" b="1" smtClean="0"/>
              <a:t>İÇİN TEŞEKKÜR EDERİM.</a:t>
            </a:r>
            <a:endParaRPr lang="tr-TR" sz="5400" b="1" dirty="0"/>
          </a:p>
        </p:txBody>
      </p:sp>
      <p:sp>
        <p:nvSpPr>
          <p:cNvPr id="9" name="Dikdörtgen 8"/>
          <p:cNvSpPr/>
          <p:nvPr/>
        </p:nvSpPr>
        <p:spPr>
          <a:xfrm>
            <a:off x="1617785" y="5994764"/>
            <a:ext cx="9668344" cy="461665"/>
          </a:xfrm>
          <a:prstGeom prst="rect">
            <a:avLst/>
          </a:prstGeom>
        </p:spPr>
        <p:txBody>
          <a:bodyPr wrap="square">
            <a:spAutoFit/>
          </a:bodyPr>
          <a:lstStyle/>
          <a:p>
            <a:pPr algn="ctr"/>
            <a:r>
              <a:rPr lang="tr-TR" sz="2400" b="1" spc="300" dirty="0" smtClean="0">
                <a:solidFill>
                  <a:schemeClr val="bg1"/>
                </a:solidFill>
              </a:rPr>
              <a:t>ÜNİVERSİTESİ </a:t>
            </a:r>
            <a:r>
              <a:rPr lang="tr-TR" sz="2400" b="1" spc="300" smtClean="0">
                <a:solidFill>
                  <a:schemeClr val="bg1"/>
                </a:solidFill>
              </a:rPr>
              <a:t>ÜNİVERSİTESİ</a:t>
            </a:r>
            <a:endParaRPr lang="tr-TR" sz="2400" b="1" spc="300" dirty="0">
              <a:solidFill>
                <a:schemeClr val="bg1"/>
              </a:solidFill>
            </a:endParaRPr>
          </a:p>
        </p:txBody>
      </p:sp>
    </p:spTree>
    <p:extLst>
      <p:ext uri="{BB962C8B-B14F-4D97-AF65-F5344CB8AC3E}">
        <p14:creationId xmlns:p14="http://schemas.microsoft.com/office/powerpoint/2010/main" val="446236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95260"/>
            <a:ext cx="10364451" cy="484329"/>
          </a:xfrm>
        </p:spPr>
        <p:txBody>
          <a:bodyPr>
            <a:noAutofit/>
          </a:bodyPr>
          <a:lstStyle/>
          <a:p>
            <a:r>
              <a:rPr lang="tr-TR" sz="1800" b="1" dirty="0" smtClean="0"/>
              <a:t/>
            </a:r>
            <a:br>
              <a:rPr lang="tr-TR" sz="1800" b="1" dirty="0" smtClean="0"/>
            </a:br>
            <a:r>
              <a:rPr lang="tr-TR" sz="1800" b="1" dirty="0" smtClean="0"/>
              <a:t>BİRİNCİ BÖLÜM</a:t>
            </a:r>
            <a:r>
              <a:rPr lang="tr-TR" sz="1800" dirty="0"/>
              <a:t/>
            </a:r>
            <a:br>
              <a:rPr lang="tr-TR" sz="1800" dirty="0"/>
            </a:br>
            <a:r>
              <a:rPr lang="tr-TR" sz="1800" b="1" dirty="0"/>
              <a:t>Amaç, Kapsam, Dayanak ve Tanımlar</a:t>
            </a:r>
            <a:r>
              <a:rPr lang="tr-TR" sz="1800" dirty="0"/>
              <a:t/>
            </a:r>
            <a:br>
              <a:rPr lang="tr-TR" sz="1800" dirty="0"/>
            </a:br>
            <a:endParaRPr lang="tr-TR" sz="1800" b="1" dirty="0"/>
          </a:p>
        </p:txBody>
      </p:sp>
      <p:sp>
        <p:nvSpPr>
          <p:cNvPr id="5" name="İçerik Yer Tutucusu 4"/>
          <p:cNvSpPr>
            <a:spLocks noGrp="1"/>
          </p:cNvSpPr>
          <p:nvPr>
            <p:ph sz="quarter" idx="13"/>
          </p:nvPr>
        </p:nvSpPr>
        <p:spPr>
          <a:xfrm>
            <a:off x="913774" y="685799"/>
            <a:ext cx="10363826" cy="5750169"/>
          </a:xfrm>
        </p:spPr>
        <p:txBody>
          <a:bodyPr>
            <a:normAutofit fontScale="70000" lnSpcReduction="20000"/>
          </a:bodyPr>
          <a:lstStyle/>
          <a:p>
            <a:r>
              <a:rPr lang="tr-TR" b="1" dirty="0"/>
              <a:t>Amaç ve kapsam</a:t>
            </a:r>
            <a:endParaRPr lang="tr-TR" dirty="0"/>
          </a:p>
          <a:p>
            <a:r>
              <a:rPr lang="tr-TR" b="1" dirty="0"/>
              <a:t>MADDE 1 –</a:t>
            </a:r>
            <a:r>
              <a:rPr lang="tr-TR" dirty="0"/>
              <a:t> (1) </a:t>
            </a:r>
            <a:r>
              <a:rPr lang="tr-TR" cap="none" dirty="0" smtClean="0"/>
              <a:t>Bu yönetmeliğin amacı, yükseköğretim kurumları öğrencilerine verilecek disiplin cezaları ile soruşturma usul ve esaslarını düzenlemektir.</a:t>
            </a:r>
          </a:p>
          <a:p>
            <a:r>
              <a:rPr lang="tr-TR" cap="none" dirty="0" smtClean="0"/>
              <a:t>(2) Bu yönetmelik yükseköğretim kurumlarındaki tüm öğrencileri kapsar.</a:t>
            </a:r>
          </a:p>
          <a:p>
            <a:r>
              <a:rPr lang="tr-TR" b="1" dirty="0" smtClean="0"/>
              <a:t>Dayanak</a:t>
            </a:r>
            <a:endParaRPr lang="tr-TR" dirty="0"/>
          </a:p>
          <a:p>
            <a:r>
              <a:rPr lang="tr-TR" b="1" dirty="0"/>
              <a:t>MADDE 2 –</a:t>
            </a:r>
            <a:r>
              <a:rPr lang="tr-TR" dirty="0"/>
              <a:t> (</a:t>
            </a:r>
            <a:r>
              <a:rPr lang="tr-TR" dirty="0" smtClean="0"/>
              <a:t>1</a:t>
            </a:r>
            <a:r>
              <a:rPr lang="tr-TR" cap="none" dirty="0" smtClean="0"/>
              <a:t>) Bu yönetmelik 4/11/1981 tarihli ve 2547 sayılı yükseköğretim kanununun 54 üncü maddesi ile 65 inci maddesinin (a) fıkrasının (9) numaralı bendine dayanılarak hazırlanmıştır.</a:t>
            </a:r>
            <a:endParaRPr lang="tr-TR" dirty="0"/>
          </a:p>
          <a:p>
            <a:r>
              <a:rPr lang="tr-TR" b="1" dirty="0"/>
              <a:t>Tanımlar</a:t>
            </a:r>
            <a:endParaRPr lang="tr-TR" dirty="0"/>
          </a:p>
          <a:p>
            <a:r>
              <a:rPr lang="tr-TR" b="1" dirty="0"/>
              <a:t>MADDE 3 –</a:t>
            </a:r>
            <a:r>
              <a:rPr lang="tr-TR" dirty="0"/>
              <a:t> (1) </a:t>
            </a:r>
            <a:r>
              <a:rPr lang="tr-TR" cap="none" dirty="0" smtClean="0"/>
              <a:t>Bu yönetmelikte geçen;</a:t>
            </a:r>
          </a:p>
          <a:p>
            <a:r>
              <a:rPr lang="tr-TR" cap="none" dirty="0"/>
              <a:t>a</a:t>
            </a:r>
            <a:r>
              <a:rPr lang="tr-TR" b="1" cap="none" dirty="0" smtClean="0"/>
              <a:t>) </a:t>
            </a:r>
            <a:r>
              <a:rPr lang="tr-TR" b="1" cap="none" dirty="0"/>
              <a:t>Ö</a:t>
            </a:r>
            <a:r>
              <a:rPr lang="tr-TR" b="1" cap="none" dirty="0" smtClean="0"/>
              <a:t>ğrenci: </a:t>
            </a:r>
            <a:r>
              <a:rPr lang="tr-TR" cap="none" dirty="0" smtClean="0"/>
              <a:t>Yükseköğretim </a:t>
            </a:r>
            <a:r>
              <a:rPr lang="tr-TR" cap="none" dirty="0"/>
              <a:t>K</a:t>
            </a:r>
            <a:r>
              <a:rPr lang="tr-TR" cap="none" dirty="0" smtClean="0"/>
              <a:t>urumlarında </a:t>
            </a:r>
            <a:r>
              <a:rPr lang="tr-TR" cap="none" dirty="0" err="1" smtClean="0"/>
              <a:t>önlisans</a:t>
            </a:r>
            <a:r>
              <a:rPr lang="tr-TR" cap="none" dirty="0" smtClean="0"/>
              <a:t>, lisans, yüksek lisans, doktora, tıpta uzmanlık veya sanatta yeterlilik öğrenimi gören kişileri,</a:t>
            </a:r>
          </a:p>
          <a:p>
            <a:r>
              <a:rPr lang="tr-TR" cap="none" dirty="0"/>
              <a:t>b</a:t>
            </a:r>
            <a:r>
              <a:rPr lang="tr-TR" cap="none" dirty="0" smtClean="0"/>
              <a:t>) </a:t>
            </a:r>
            <a:r>
              <a:rPr lang="tr-TR" b="1" cap="none" dirty="0" smtClean="0"/>
              <a:t>Kınama:</a:t>
            </a:r>
            <a:r>
              <a:rPr lang="tr-TR" cap="none" dirty="0" smtClean="0"/>
              <a:t> öğrenciye öğrencilikle ilgili kusurlu davranışlarından dolayı kınandığının yazılı olarak bildirilmesini,</a:t>
            </a:r>
          </a:p>
          <a:p>
            <a:r>
              <a:rPr lang="tr-TR" cap="none" dirty="0"/>
              <a:t>c</a:t>
            </a:r>
            <a:r>
              <a:rPr lang="tr-TR" cap="none" dirty="0" smtClean="0"/>
              <a:t>) </a:t>
            </a:r>
            <a:r>
              <a:rPr lang="tr-TR" b="1" cap="none" dirty="0" smtClean="0"/>
              <a:t>Uyarma:</a:t>
            </a:r>
            <a:r>
              <a:rPr lang="tr-TR" cap="none" dirty="0" smtClean="0"/>
              <a:t> öğrencinin, öğrencilikle ilgili davranışlarında daha dikkatli olması gerektiği hususunda yazılı olarak ikaz edilmesini,</a:t>
            </a:r>
          </a:p>
          <a:p>
            <a:r>
              <a:rPr lang="tr-TR" cap="none" dirty="0" smtClean="0"/>
              <a:t>ç) </a:t>
            </a:r>
            <a:r>
              <a:rPr lang="tr-TR" b="1" cap="none" dirty="0" smtClean="0"/>
              <a:t>Yükseköğretim kurumları</a:t>
            </a:r>
            <a:r>
              <a:rPr lang="tr-TR" cap="none" dirty="0" smtClean="0"/>
              <a:t>: üniversiteler, yüksek teknoloji enstitüleri ile bunların bünyesinde yer alan fakülteler, enstitüler, yüksekokullar, konservatuvarlar, meslek yüksekokulları ile uygulama ve araştırma merkezlerini,</a:t>
            </a:r>
          </a:p>
          <a:p>
            <a:r>
              <a:rPr lang="tr-TR" cap="none" dirty="0"/>
              <a:t>d</a:t>
            </a:r>
            <a:r>
              <a:rPr lang="tr-TR" cap="none" dirty="0" smtClean="0"/>
              <a:t>) </a:t>
            </a:r>
            <a:r>
              <a:rPr lang="tr-TR" b="1" cap="none" dirty="0" smtClean="0"/>
              <a:t>Yükseköğretim kurumundan bir haftadan bir aya kadar uzaklaştırma</a:t>
            </a:r>
            <a:r>
              <a:rPr lang="tr-TR" cap="none" dirty="0" smtClean="0"/>
              <a:t>: öğrenciye, yükseköğretim kurumundan bir haftadan bir aya kadar uzaklaştırıldığının ve bu süre içerisinde derslere ve sınavlara katılamayacağının yazı ile bildirilmesini,</a:t>
            </a:r>
          </a:p>
          <a:p>
            <a:r>
              <a:rPr lang="tr-TR" cap="none" dirty="0"/>
              <a:t>e</a:t>
            </a:r>
            <a:r>
              <a:rPr lang="tr-TR" cap="none" dirty="0" smtClean="0"/>
              <a:t>) </a:t>
            </a:r>
            <a:r>
              <a:rPr lang="tr-TR" b="1" cap="none" dirty="0" smtClean="0"/>
              <a:t>Yükseköğretim kurumundan bir yarıyıl için uzaklaştırma:</a:t>
            </a:r>
            <a:r>
              <a:rPr lang="tr-TR" cap="none" dirty="0" smtClean="0"/>
              <a:t> öğrenciye, yükseköğretim kurumundan bir yarıyıl uzaklaştırıldığının ve bu sürede öğrencilik haklarından yararlanamayacağının yazı ile bildirilmesini</a:t>
            </a:r>
            <a:r>
              <a:rPr lang="tr-TR" cap="none" dirty="0" smtClean="0"/>
              <a:t>,</a:t>
            </a:r>
            <a:endParaRPr lang="tr-TR" cap="none" dirty="0" smtClean="0"/>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28696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 calcmode="lin" valueType="num">
                                      <p:cBhvr additive="base">
                                        <p:cTn id="4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nodeType="after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2" presetClass="entr" presetSubtype="4" fill="hold" nodeType="after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 calcmode="lin" valueType="num">
                                      <p:cBhvr additive="base">
                                        <p:cTn id="5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6" fill="hold">
                            <p:stCondLst>
                              <p:cond delay="2000"/>
                            </p:stCondLst>
                            <p:childTnLst>
                              <p:par>
                                <p:cTn id="57" presetID="2" presetClass="entr" presetSubtype="4" fill="hold" nodeType="after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additive="base">
                                        <p:cTn id="5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2" presetClass="entr" presetSubtype="4" fill="hold" nodeType="afterEffect">
                                  <p:stCondLst>
                                    <p:cond delay="0"/>
                                  </p:stCondLst>
                                  <p:childTnLst>
                                    <p:set>
                                      <p:cBhvr>
                                        <p:cTn id="63" dur="1" fill="hold">
                                          <p:stCondLst>
                                            <p:cond delay="0"/>
                                          </p:stCondLst>
                                        </p:cTn>
                                        <p:tgtEl>
                                          <p:spTgt spid="5">
                                            <p:txEl>
                                              <p:pRg st="10" end="10"/>
                                            </p:txEl>
                                          </p:spTgt>
                                        </p:tgtEl>
                                        <p:attrNameLst>
                                          <p:attrName>style.visibility</p:attrName>
                                        </p:attrNameLst>
                                      </p:cBhvr>
                                      <p:to>
                                        <p:strVal val="visible"/>
                                      </p:to>
                                    </p:set>
                                    <p:anim calcmode="lin" valueType="num">
                                      <p:cBhvr additive="base">
                                        <p:cTn id="6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3000"/>
                            </p:stCondLst>
                            <p:childTnLst>
                              <p:par>
                                <p:cTn id="67" presetID="2" presetClass="entr" presetSubtype="4" fill="hold" nodeType="after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 calcmode="lin" valueType="num">
                                      <p:cBhvr additive="base">
                                        <p:cTn id="6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2" presetClass="entr" presetSubtype="4" fill="hold" nodeType="afterEffect">
                                  <p:stCondLst>
                                    <p:cond delay="0"/>
                                  </p:stCondLst>
                                  <p:childTnLst>
                                    <p:set>
                                      <p:cBhvr>
                                        <p:cTn id="73" dur="1" fill="hold">
                                          <p:stCondLst>
                                            <p:cond delay="0"/>
                                          </p:stCondLst>
                                        </p:cTn>
                                        <p:tgtEl>
                                          <p:spTgt spid="5">
                                            <p:txEl>
                                              <p:pRg st="12" end="12"/>
                                            </p:txEl>
                                          </p:spTgt>
                                        </p:tgtEl>
                                        <p:attrNameLst>
                                          <p:attrName>style.visibility</p:attrName>
                                        </p:attrNameLst>
                                      </p:cBhvr>
                                      <p:to>
                                        <p:strVal val="visible"/>
                                      </p:to>
                                    </p:set>
                                    <p:anim calcmode="lin" valueType="num">
                                      <p:cBhvr additive="base">
                                        <p:cTn id="74"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a:spLocks noGrp="1"/>
          </p:cNvSpPr>
          <p:nvPr>
            <p:ph sz="quarter" idx="13"/>
          </p:nvPr>
        </p:nvSpPr>
        <p:spPr>
          <a:xfrm>
            <a:off x="913775" y="1283676"/>
            <a:ext cx="10364452" cy="4978947"/>
          </a:xfrm>
        </p:spPr>
        <p:txBody>
          <a:bodyPr>
            <a:normAutofit fontScale="85000" lnSpcReduction="20000"/>
          </a:bodyPr>
          <a:lstStyle/>
          <a:p>
            <a:pPr marL="0" indent="0" algn="just">
              <a:buNone/>
            </a:pPr>
            <a:r>
              <a:rPr lang="tr-TR" sz="2400" b="1" cap="none" dirty="0">
                <a:latin typeface="Times New Roman" panose="02020603050405020304" pitchFamily="18" charset="0"/>
                <a:cs typeface="Times New Roman" panose="02020603050405020304" pitchFamily="18" charset="0"/>
              </a:rPr>
              <a:t>f) </a:t>
            </a:r>
            <a:r>
              <a:rPr lang="tr-TR" sz="2400" cap="none" dirty="0">
                <a:latin typeface="Times New Roman" panose="02020603050405020304" pitchFamily="18" charset="0"/>
                <a:cs typeface="Times New Roman" panose="02020603050405020304" pitchFamily="18" charset="0"/>
              </a:rPr>
              <a:t>Yükseköğretim kurumundan çıkarma: öğrenciye, bir daha çıkarıldığı yükseköğretim kurumuna alınmamak üzere öğrencilikten çıkarıldığının yazı ile bildirilmesini,</a:t>
            </a:r>
          </a:p>
          <a:p>
            <a:pPr marL="0" indent="0" algn="just">
              <a:buNone/>
            </a:pPr>
            <a:r>
              <a:rPr lang="tr-TR" sz="2400" b="1" cap="none" dirty="0">
                <a:latin typeface="Times New Roman" panose="02020603050405020304" pitchFamily="18" charset="0"/>
                <a:cs typeface="Times New Roman" panose="02020603050405020304" pitchFamily="18" charset="0"/>
              </a:rPr>
              <a:t>g)</a:t>
            </a:r>
            <a:r>
              <a:rPr lang="tr-TR" sz="2400" cap="none" dirty="0">
                <a:latin typeface="Times New Roman" panose="02020603050405020304" pitchFamily="18" charset="0"/>
                <a:cs typeface="Times New Roman" panose="02020603050405020304" pitchFamily="18" charset="0"/>
              </a:rPr>
              <a:t> Yükseköğretim kurumundan iki yarıyıl için uzaklaştırma: öğrenciye, yükseköğretim kurumundan iki yarıyıl uzaklaştırıldığının ve bu sürede öğrencilik haklarından yararlanamayacağının yazı ile bildirilmesini,</a:t>
            </a:r>
          </a:p>
          <a:p>
            <a:pPr marL="0" indent="0" algn="just">
              <a:buNone/>
            </a:pPr>
            <a:r>
              <a:rPr lang="tr-TR" sz="2400" cap="none" dirty="0">
                <a:latin typeface="Times New Roman" panose="02020603050405020304" pitchFamily="18" charset="0"/>
                <a:cs typeface="Times New Roman" panose="02020603050405020304" pitchFamily="18" charset="0"/>
              </a:rPr>
              <a:t>İfade ede</a:t>
            </a:r>
          </a:p>
          <a:p>
            <a:pPr marL="0" indent="0" algn="just">
              <a:buNone/>
            </a:pPr>
            <a:r>
              <a:rPr lang="tr-TR" sz="2400" b="1" cap="none" dirty="0" smtClean="0">
                <a:latin typeface="Times New Roman" panose="02020603050405020304" pitchFamily="18" charset="0"/>
                <a:cs typeface="Times New Roman" panose="02020603050405020304" pitchFamily="18" charset="0"/>
              </a:rPr>
              <a:t>Uyarma </a:t>
            </a:r>
            <a:r>
              <a:rPr lang="tr-TR" sz="2400" b="1" cap="none" dirty="0">
                <a:latin typeface="Times New Roman" panose="02020603050405020304" pitchFamily="18" charset="0"/>
                <a:cs typeface="Times New Roman" panose="02020603050405020304" pitchFamily="18" charset="0"/>
              </a:rPr>
              <a:t>cezasını gerektiren disiplin suçları</a:t>
            </a:r>
          </a:p>
          <a:p>
            <a:pPr marL="0" indent="0" algn="just">
              <a:buNone/>
            </a:pPr>
            <a:r>
              <a:rPr lang="tr-TR" sz="2400" b="1" cap="none" dirty="0">
                <a:latin typeface="Times New Roman" panose="02020603050405020304" pitchFamily="18" charset="0"/>
                <a:cs typeface="Times New Roman" panose="02020603050405020304" pitchFamily="18" charset="0"/>
              </a:rPr>
              <a:t>MADDE 4 </a:t>
            </a:r>
            <a:r>
              <a:rPr lang="tr-TR" sz="2400" cap="none" dirty="0">
                <a:latin typeface="Times New Roman" panose="02020603050405020304" pitchFamily="18" charset="0"/>
                <a:cs typeface="Times New Roman" panose="02020603050405020304" pitchFamily="18" charset="0"/>
              </a:rPr>
              <a:t>– (1) Uyarma cezasını gerektiren eylemler şunlardır;</a:t>
            </a:r>
          </a:p>
          <a:p>
            <a:pPr marL="0" indent="0" algn="just">
              <a:buNone/>
            </a:pPr>
            <a:r>
              <a:rPr lang="tr-TR" sz="2400" cap="none" dirty="0">
                <a:latin typeface="Times New Roman" panose="02020603050405020304" pitchFamily="18" charset="0"/>
                <a:cs typeface="Times New Roman" panose="02020603050405020304" pitchFamily="18" charset="0"/>
              </a:rPr>
              <a:t>a) Yükseköğretim kurumu yetkililerince sorulan hususları haklı bir sebep olmadan zamanında cevaplandırmamak,</a:t>
            </a:r>
          </a:p>
          <a:p>
            <a:pPr marL="0" indent="0" algn="just">
              <a:buNone/>
            </a:pPr>
            <a:r>
              <a:rPr lang="tr-TR" sz="2400" cap="none" dirty="0">
                <a:latin typeface="Times New Roman" panose="02020603050405020304" pitchFamily="18" charset="0"/>
                <a:cs typeface="Times New Roman" panose="02020603050405020304" pitchFamily="18" charset="0"/>
              </a:rPr>
              <a:t>b) Yükseköğretim kurumu yetkililerince </a:t>
            </a:r>
            <a:r>
              <a:rPr lang="tr-TR" sz="2400" cap="none" dirty="0" err="1">
                <a:latin typeface="Times New Roman" panose="02020603050405020304" pitchFamily="18" charset="0"/>
                <a:cs typeface="Times New Roman" panose="02020603050405020304" pitchFamily="18" charset="0"/>
              </a:rPr>
              <a:t>tesbit</a:t>
            </a:r>
            <a:r>
              <a:rPr lang="tr-TR" sz="2400" cap="none" dirty="0">
                <a:latin typeface="Times New Roman" panose="02020603050405020304" pitchFamily="18" charset="0"/>
                <a:cs typeface="Times New Roman" panose="02020603050405020304" pitchFamily="18" charset="0"/>
              </a:rPr>
              <a:t> edilen yerler dışında ilan asmak,</a:t>
            </a:r>
          </a:p>
          <a:p>
            <a:pPr marL="0" indent="0" algn="just">
              <a:buNone/>
            </a:pPr>
            <a:r>
              <a:rPr lang="tr-TR" sz="2400" cap="none" dirty="0">
                <a:latin typeface="Times New Roman" panose="02020603050405020304" pitchFamily="18" charset="0"/>
                <a:cs typeface="Times New Roman" panose="02020603050405020304" pitchFamily="18" charset="0"/>
              </a:rPr>
              <a:t>c) Yükseköğretim kurumunun izniyle asılmış duyuruları, program ve benzerlerini koparmak, yırtmak, değiştirmek, karalamak veya kirletmek.</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
        <p:nvSpPr>
          <p:cNvPr id="13" name="Unvan 1"/>
          <p:cNvSpPr txBox="1">
            <a:spLocks/>
          </p:cNvSpPr>
          <p:nvPr/>
        </p:nvSpPr>
        <p:spPr>
          <a:xfrm>
            <a:off x="913148" y="941436"/>
            <a:ext cx="10364451" cy="48432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tr-TR" sz="1800" b="1" dirty="0" smtClean="0"/>
              <a:t/>
            </a:r>
            <a:br>
              <a:rPr lang="tr-TR" sz="1800" b="1" dirty="0" smtClean="0"/>
            </a:br>
            <a:r>
              <a:rPr lang="tr-TR" dirty="0" smtClean="0"/>
              <a:t/>
            </a:r>
            <a:br>
              <a:rPr lang="tr-TR" dirty="0" smtClean="0"/>
            </a:br>
            <a:r>
              <a:rPr lang="tr-TR" sz="1800" dirty="0" smtClean="0"/>
              <a:t/>
            </a:r>
            <a:br>
              <a:rPr lang="tr-TR" sz="1800" dirty="0" smtClean="0"/>
            </a:br>
            <a:endParaRPr lang="tr-TR" sz="1800" b="1" dirty="0"/>
          </a:p>
        </p:txBody>
      </p:sp>
      <p:sp>
        <p:nvSpPr>
          <p:cNvPr id="16"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İKİNCİ BÖLÜM</a:t>
            </a:r>
            <a:r>
              <a:rPr lang="tr-TR" sz="1800" dirty="0"/>
              <a:t/>
            </a:r>
            <a:br>
              <a:rPr lang="tr-TR" sz="1800" dirty="0"/>
            </a:br>
            <a:r>
              <a:rPr lang="tr-TR" sz="1800" b="1" dirty="0"/>
              <a:t>Disiplin Cezaları ve Disiplin Cezalarını</a:t>
            </a:r>
            <a:r>
              <a:rPr lang="tr-TR" sz="1800" dirty="0"/>
              <a:t/>
            </a:r>
            <a:br>
              <a:rPr lang="tr-TR" sz="1800" dirty="0"/>
            </a:br>
            <a:r>
              <a:rPr lang="tr-TR" sz="1800" b="1" dirty="0"/>
              <a:t>Gerektiren Disiplin Suçları</a:t>
            </a:r>
            <a:r>
              <a:rPr lang="tr-TR" dirty="0"/>
              <a:t/>
            </a:r>
            <a:br>
              <a:rPr lang="tr-TR" dirty="0"/>
            </a:br>
            <a:r>
              <a:rPr lang="tr-TR" sz="1800" dirty="0"/>
              <a:t/>
            </a:r>
            <a:br>
              <a:rPr lang="tr-TR" sz="1800" dirty="0"/>
            </a:br>
            <a:endParaRPr lang="tr-TR" sz="1800" b="1" dirty="0"/>
          </a:p>
        </p:txBody>
      </p:sp>
    </p:spTree>
    <p:extLst>
      <p:ext uri="{BB962C8B-B14F-4D97-AF65-F5344CB8AC3E}">
        <p14:creationId xmlns:p14="http://schemas.microsoft.com/office/powerpoint/2010/main" val="2943223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anim calcmode="lin" valueType="num">
                                      <p:cBhvr>
                                        <p:cTn id="1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1000"/>
                                        <p:tgtEl>
                                          <p:spTgt spid="12">
                                            <p:txEl>
                                              <p:pRg st="2" end="2"/>
                                            </p:txEl>
                                          </p:spTgt>
                                        </p:tgtEl>
                                      </p:cBhvr>
                                    </p:animEffect>
                                    <p:anim calcmode="lin" valueType="num">
                                      <p:cBhvr>
                                        <p:cTn id="2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additive="base">
                                        <p:cTn id="3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nodeType="after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 calcmode="lin" valueType="num">
                                      <p:cBhvr additive="base">
                                        <p:cTn id="4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 calcmode="lin" valueType="num">
                                      <p:cBhvr additive="base">
                                        <p:cTn id="4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4" fill="hold" nodeType="afterEffect">
                                  <p:stCondLst>
                                    <p:cond delay="0"/>
                                  </p:stCondLst>
                                  <p:childTnLst>
                                    <p:set>
                                      <p:cBhvr>
                                        <p:cTn id="49" dur="1" fill="hold">
                                          <p:stCondLst>
                                            <p:cond delay="0"/>
                                          </p:stCondLst>
                                        </p:cTn>
                                        <p:tgtEl>
                                          <p:spTgt spid="12">
                                            <p:txEl>
                                              <p:pRg st="7" end="7"/>
                                            </p:txEl>
                                          </p:spTgt>
                                        </p:tgtEl>
                                        <p:attrNameLst>
                                          <p:attrName>style.visibility</p:attrName>
                                        </p:attrNameLst>
                                      </p:cBhvr>
                                      <p:to>
                                        <p:strVal val="visible"/>
                                      </p:to>
                                    </p:set>
                                    <p:anim calcmode="lin" valueType="num">
                                      <p:cBhvr additive="base">
                                        <p:cTn id="50"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İKİNCİ BÖLÜM</a:t>
            </a:r>
            <a:r>
              <a:rPr lang="tr-TR" sz="1800" dirty="0"/>
              <a:t/>
            </a:r>
            <a:br>
              <a:rPr lang="tr-TR" sz="1800" dirty="0"/>
            </a:br>
            <a:r>
              <a:rPr lang="tr-TR" sz="1800" b="1" dirty="0"/>
              <a:t>Disiplin Cezaları ve Disiplin Cezalarını</a:t>
            </a:r>
            <a:r>
              <a:rPr lang="tr-TR" sz="1800" dirty="0"/>
              <a:t/>
            </a:r>
            <a:br>
              <a:rPr lang="tr-TR" sz="1800" dirty="0"/>
            </a:br>
            <a:r>
              <a:rPr lang="tr-TR" sz="1800" b="1" dirty="0"/>
              <a:t>Gerektiren Disiplin Suçları</a:t>
            </a: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5" y="1046285"/>
            <a:ext cx="10364452" cy="5037992"/>
          </a:xfrm>
        </p:spPr>
        <p:txBody>
          <a:bodyPr>
            <a:normAutofit fontScale="92500"/>
          </a:bodyPr>
          <a:lstStyle/>
          <a:p>
            <a:pPr marL="0" indent="0" algn="just">
              <a:buNone/>
            </a:pPr>
            <a:r>
              <a:rPr lang="tr-TR" sz="2400" b="1" cap="none" dirty="0">
                <a:latin typeface="Times New Roman" panose="02020603050405020304" pitchFamily="18" charset="0"/>
                <a:cs typeface="Times New Roman" panose="02020603050405020304" pitchFamily="18" charset="0"/>
              </a:rPr>
              <a:t>Kınama cezasını gerektiren disiplin suçları</a:t>
            </a:r>
          </a:p>
          <a:p>
            <a:pPr marL="0" indent="0" algn="just">
              <a:buNone/>
            </a:pPr>
            <a:r>
              <a:rPr lang="tr-TR" sz="2400" b="1" cap="none" dirty="0">
                <a:latin typeface="Times New Roman" panose="02020603050405020304" pitchFamily="18" charset="0"/>
                <a:cs typeface="Times New Roman" panose="02020603050405020304" pitchFamily="18" charset="0"/>
              </a:rPr>
              <a:t>MADDE 5 – (1</a:t>
            </a:r>
            <a:r>
              <a:rPr lang="tr-TR" sz="2400" cap="none" dirty="0">
                <a:latin typeface="Times New Roman" panose="02020603050405020304" pitchFamily="18" charset="0"/>
                <a:cs typeface="Times New Roman" panose="02020603050405020304" pitchFamily="18" charset="0"/>
              </a:rPr>
              <a:t>) Kınama cezasını gerektiren eylemler şunlardır</a:t>
            </a:r>
            <a:r>
              <a:rPr lang="tr-TR" sz="2400" b="1" cap="none" dirty="0">
                <a:latin typeface="Times New Roman" panose="02020603050405020304" pitchFamily="18" charset="0"/>
                <a:cs typeface="Times New Roman" panose="02020603050405020304" pitchFamily="18" charset="0"/>
              </a:rPr>
              <a:t>;</a:t>
            </a:r>
          </a:p>
          <a:p>
            <a:pPr marL="0" indent="0" algn="just">
              <a:buNone/>
            </a:pPr>
            <a:r>
              <a:rPr lang="tr-TR" sz="2400" b="1" cap="none" dirty="0">
                <a:latin typeface="Times New Roman" panose="02020603050405020304" pitchFamily="18" charset="0"/>
                <a:cs typeface="Times New Roman" panose="02020603050405020304" pitchFamily="18" charset="0"/>
              </a:rPr>
              <a:t>a</a:t>
            </a:r>
            <a:r>
              <a:rPr lang="tr-TR" sz="2400" cap="none" dirty="0">
                <a:latin typeface="Times New Roman" panose="02020603050405020304" pitchFamily="18" charset="0"/>
                <a:cs typeface="Times New Roman" panose="02020603050405020304" pitchFamily="18" charset="0"/>
              </a:rPr>
              <a:t>) Yükseköğretim kurumu yetkililerince istenilen bilgileri eksik veya yanlış bildirmek,</a:t>
            </a:r>
          </a:p>
          <a:p>
            <a:pPr marL="0" indent="0" algn="just">
              <a:buNone/>
            </a:pPr>
            <a:r>
              <a:rPr lang="tr-TR" sz="2400" cap="none" dirty="0">
                <a:latin typeface="Times New Roman" panose="02020603050405020304" pitchFamily="18" charset="0"/>
                <a:cs typeface="Times New Roman" panose="02020603050405020304" pitchFamily="18" charset="0"/>
              </a:rPr>
              <a:t>b) Ders, seminer, uygulama, laboratuvar, atölye çalışması, bilimsel toplantı ve konferans gibi çalışmaların düzenini bozmak,</a:t>
            </a:r>
          </a:p>
          <a:p>
            <a:pPr marL="0" indent="0" algn="just">
              <a:buNone/>
            </a:pPr>
            <a:r>
              <a:rPr lang="tr-TR" sz="2400" cap="none" dirty="0">
                <a:latin typeface="Times New Roman" panose="02020603050405020304" pitchFamily="18" charset="0"/>
                <a:cs typeface="Times New Roman" panose="02020603050405020304" pitchFamily="18" charset="0"/>
              </a:rPr>
              <a:t>c) (Değişik:RG-7/11/2013-28814)2 Yükseköğretim kurumu içinde izinsiz olarak bildiri dağıtmak, afiş ve pankart asmak,</a:t>
            </a:r>
          </a:p>
          <a:p>
            <a:pPr marL="0" indent="0" algn="just">
              <a:buNone/>
            </a:pPr>
            <a:r>
              <a:rPr lang="tr-TR" sz="2400" cap="none" dirty="0">
                <a:latin typeface="Times New Roman" panose="02020603050405020304" pitchFamily="18" charset="0"/>
                <a:cs typeface="Times New Roman" panose="02020603050405020304" pitchFamily="18" charset="0"/>
              </a:rPr>
              <a:t>ç) Yükseköğretim kurumunca asılmış duyuruları, program ve benzerlerini koparmak, yırtmak, değiştirmek, karalamak veya kirletmek,</a:t>
            </a:r>
          </a:p>
          <a:p>
            <a:pPr marL="0" indent="0" algn="just">
              <a:buNone/>
            </a:pPr>
            <a:r>
              <a:rPr lang="tr-TR" sz="2400" cap="none" dirty="0">
                <a:latin typeface="Times New Roman" panose="02020603050405020304" pitchFamily="18" charset="0"/>
                <a:cs typeface="Times New Roman" panose="02020603050405020304" pitchFamily="18" charset="0"/>
              </a:rPr>
              <a:t>d) Sınavlarda kopyaya teşebbüs etmek.</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463199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 calcmode="lin" valueType="num">
                                      <p:cBhvr additive="base">
                                        <p:cTn id="42"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İKİNCİ BÖLÜM</a:t>
            </a:r>
            <a:r>
              <a:rPr lang="tr-TR" sz="1800" dirty="0"/>
              <a:t/>
            </a:r>
            <a:br>
              <a:rPr lang="tr-TR" sz="1800" dirty="0"/>
            </a:br>
            <a:r>
              <a:rPr lang="tr-TR" sz="1800" b="1" dirty="0"/>
              <a:t>Disiplin Cezaları ve Disiplin Cezalarını</a:t>
            </a:r>
            <a:r>
              <a:rPr lang="tr-TR" sz="1800" dirty="0"/>
              <a:t/>
            </a:r>
            <a:br>
              <a:rPr lang="tr-TR" sz="1800" dirty="0"/>
            </a:br>
            <a:r>
              <a:rPr lang="tr-TR" sz="1800" b="1" dirty="0"/>
              <a:t>Gerektiren Disiplin Suçları</a:t>
            </a: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5" y="1134208"/>
            <a:ext cx="10364452" cy="5232633"/>
          </a:xfrm>
        </p:spPr>
        <p:txBody>
          <a:bodyPr>
            <a:normAutofit fontScale="70000" lnSpcReduction="20000"/>
          </a:bodyPr>
          <a:lstStyle/>
          <a:p>
            <a:pPr marL="0" indent="0" algn="just">
              <a:buNone/>
            </a:pPr>
            <a:r>
              <a:rPr lang="tr-TR" sz="2400" b="1" cap="none" dirty="0">
                <a:latin typeface="Times New Roman" panose="02020603050405020304" pitchFamily="18" charset="0"/>
                <a:cs typeface="Times New Roman" panose="02020603050405020304" pitchFamily="18" charset="0"/>
              </a:rPr>
              <a:t>Yükseköğretim kurumundan bir haftadan bir aya kadar uzaklaştırma cezasını gerektiren disiplin suçları</a:t>
            </a:r>
          </a:p>
          <a:p>
            <a:pPr marL="0" indent="0" algn="just">
              <a:buNone/>
            </a:pPr>
            <a:r>
              <a:rPr lang="tr-TR" sz="2400" b="1" cap="none" dirty="0">
                <a:latin typeface="Times New Roman" panose="02020603050405020304" pitchFamily="18" charset="0"/>
                <a:cs typeface="Times New Roman" panose="02020603050405020304" pitchFamily="18" charset="0"/>
              </a:rPr>
              <a:t>MADDE 6 – (1) </a:t>
            </a:r>
            <a:r>
              <a:rPr lang="tr-TR" sz="2400" cap="none" dirty="0">
                <a:latin typeface="Times New Roman" panose="02020603050405020304" pitchFamily="18" charset="0"/>
                <a:cs typeface="Times New Roman" panose="02020603050405020304" pitchFamily="18" charset="0"/>
              </a:rPr>
              <a:t>Yükseköğretim kurumundan bir haftadan bir aya kadar uzaklaştırma cezasını gerektiren eylemler şunlardır;</a:t>
            </a:r>
          </a:p>
          <a:p>
            <a:pPr marL="0" indent="0" algn="just">
              <a:buNone/>
            </a:pPr>
            <a:r>
              <a:rPr lang="tr-TR" sz="2400" cap="none" dirty="0">
                <a:latin typeface="Times New Roman" panose="02020603050405020304" pitchFamily="18" charset="0"/>
                <a:cs typeface="Times New Roman" panose="02020603050405020304" pitchFamily="18" charset="0"/>
              </a:rPr>
              <a:t>a)  (Değişik:RG-23/12/2016-29927) Öğrenme ve öğretme hürriyetini engelleyici veya yükseköğretim kurumlarının işleyiş ve huzurunu bozucu eylemlerde bulunmak,</a:t>
            </a:r>
          </a:p>
          <a:p>
            <a:pPr marL="0" indent="0" algn="just">
              <a:buNone/>
            </a:pPr>
            <a:r>
              <a:rPr lang="tr-TR" sz="2400" cap="none" dirty="0">
                <a:latin typeface="Times New Roman" panose="02020603050405020304" pitchFamily="18" charset="0"/>
                <a:cs typeface="Times New Roman" panose="02020603050405020304" pitchFamily="18" charset="0"/>
              </a:rPr>
              <a:t>b) Disiplin soruşturmalarının sağlıklı bir şekilde yürütülmesini engellemek,</a:t>
            </a:r>
          </a:p>
          <a:p>
            <a:pPr marL="0" indent="0" algn="just">
              <a:buNone/>
            </a:pPr>
            <a:r>
              <a:rPr lang="tr-TR" sz="2400" cap="none" dirty="0">
                <a:latin typeface="Times New Roman" panose="02020603050405020304" pitchFamily="18" charset="0"/>
                <a:cs typeface="Times New Roman" panose="02020603050405020304" pitchFamily="18" charset="0"/>
              </a:rPr>
              <a:t>c) Yükseköğretim kurumundan aldığı kendine hak sağlayan bir belgeyi başkasına vererek kullandırmak veya başkasına ait bir belgeyi kullanmak,</a:t>
            </a:r>
          </a:p>
          <a:p>
            <a:pPr marL="0" indent="0" algn="just">
              <a:buNone/>
            </a:pPr>
            <a:r>
              <a:rPr lang="tr-TR" sz="2400" cap="none" dirty="0">
                <a:latin typeface="Times New Roman" panose="02020603050405020304" pitchFamily="18" charset="0"/>
                <a:cs typeface="Times New Roman" panose="02020603050405020304" pitchFamily="18" charset="0"/>
              </a:rPr>
              <a:t>ç) Yükseköğretim kurumunda kişilerin şeref ve haysiyetini zedeleyen sözlü veya yazılı eylemlerde bulunmak,</a:t>
            </a:r>
          </a:p>
          <a:p>
            <a:pPr marL="0" indent="0" algn="just">
              <a:buNone/>
            </a:pPr>
            <a:r>
              <a:rPr lang="tr-TR" sz="2400" cap="none" dirty="0">
                <a:latin typeface="Times New Roman" panose="02020603050405020304" pitchFamily="18" charset="0"/>
                <a:cs typeface="Times New Roman" panose="02020603050405020304" pitchFamily="18" charset="0"/>
              </a:rPr>
              <a:t>d) Yükseköğretim kurumu personelinin, kurum içinde ya da dışında, şeref ve haysiyetini zedeleyen sözlü veya yazılı eylemlerde bulunmak,</a:t>
            </a:r>
          </a:p>
          <a:p>
            <a:pPr marL="0" indent="0" algn="just">
              <a:buNone/>
            </a:pPr>
            <a:r>
              <a:rPr lang="tr-TR" sz="2400" cap="none" dirty="0">
                <a:latin typeface="Times New Roman" panose="02020603050405020304" pitchFamily="18" charset="0"/>
                <a:cs typeface="Times New Roman" panose="02020603050405020304" pitchFamily="18" charset="0"/>
              </a:rPr>
              <a:t>e) Yükseköğretim kurumunda alkollü içki içmek,</a:t>
            </a:r>
          </a:p>
          <a:p>
            <a:pPr marL="0" indent="0" algn="just">
              <a:buNone/>
            </a:pPr>
            <a:r>
              <a:rPr lang="tr-TR" sz="2400" cap="none" dirty="0">
                <a:latin typeface="Times New Roman" panose="02020603050405020304" pitchFamily="18" charset="0"/>
                <a:cs typeface="Times New Roman" panose="02020603050405020304" pitchFamily="18" charset="0"/>
              </a:rPr>
              <a:t>f) Yükseköğretim kurumuna ait kapalı ve açık mahallerde yetkililerden izin almadan toplantılar düzenlemek.</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2742802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 calcmode="lin" valueType="num">
                                      <p:cBhvr additive="base">
                                        <p:cTn id="42"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nodeType="after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 calcmode="lin" valueType="num">
                                      <p:cBhvr additive="base">
                                        <p:cTn id="47"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nodeType="afterEffect">
                                  <p:stCondLst>
                                    <p:cond delay="0"/>
                                  </p:stCondLst>
                                  <p:childTnLst>
                                    <p:set>
                                      <p:cBhvr>
                                        <p:cTn id="51" dur="1" fill="hold">
                                          <p:stCondLst>
                                            <p:cond delay="0"/>
                                          </p:stCondLst>
                                        </p:cTn>
                                        <p:tgtEl>
                                          <p:spTgt spid="12">
                                            <p:txEl>
                                              <p:pRg st="8" end="8"/>
                                            </p:txEl>
                                          </p:spTgt>
                                        </p:tgtEl>
                                        <p:attrNameLst>
                                          <p:attrName>style.visibility</p:attrName>
                                        </p:attrNameLst>
                                      </p:cBhvr>
                                      <p:to>
                                        <p:strVal val="visible"/>
                                      </p:to>
                                    </p:set>
                                    <p:anim calcmode="lin" valueType="num">
                                      <p:cBhvr additive="base">
                                        <p:cTn id="52"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İKİNCİ BÖLÜM</a:t>
            </a:r>
            <a:r>
              <a:rPr lang="tr-TR" sz="1800" dirty="0"/>
              <a:t/>
            </a:r>
            <a:br>
              <a:rPr lang="tr-TR" sz="1800" dirty="0"/>
            </a:br>
            <a:r>
              <a:rPr lang="tr-TR" sz="1800" b="1" dirty="0"/>
              <a:t>Disiplin Cezaları ve Disiplin Cezalarını</a:t>
            </a:r>
            <a:r>
              <a:rPr lang="tr-TR" sz="1800" dirty="0"/>
              <a:t/>
            </a:r>
            <a:br>
              <a:rPr lang="tr-TR" sz="1800" dirty="0"/>
            </a:br>
            <a:r>
              <a:rPr lang="tr-TR" sz="1800" b="1" dirty="0"/>
              <a:t>Gerektiren Disiplin Suçları</a:t>
            </a: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5" y="1063869"/>
            <a:ext cx="10364452" cy="4789278"/>
          </a:xfrm>
        </p:spPr>
        <p:txBody>
          <a:bodyPr>
            <a:normAutofit fontScale="70000" lnSpcReduction="20000"/>
          </a:bodyPr>
          <a:lstStyle/>
          <a:p>
            <a:pPr marL="0" indent="0" algn="just">
              <a:buNone/>
            </a:pPr>
            <a:r>
              <a:rPr lang="tr-TR" sz="2400" b="1" cap="none" dirty="0">
                <a:latin typeface="Times New Roman" panose="02020603050405020304" pitchFamily="18" charset="0"/>
                <a:cs typeface="Times New Roman" panose="02020603050405020304" pitchFamily="18" charset="0"/>
              </a:rPr>
              <a:t>Yükseköğretim kurumundan bir yarıyıl için uzaklaştırma cezasını gerektiren disiplin suçları</a:t>
            </a:r>
          </a:p>
          <a:p>
            <a:pPr marL="0" indent="0" algn="just">
              <a:buNone/>
            </a:pPr>
            <a:r>
              <a:rPr lang="tr-TR" sz="2400" b="1" cap="none" dirty="0">
                <a:latin typeface="Times New Roman" panose="02020603050405020304" pitchFamily="18" charset="0"/>
                <a:cs typeface="Times New Roman" panose="02020603050405020304" pitchFamily="18" charset="0"/>
              </a:rPr>
              <a:t>MADDE 7 – </a:t>
            </a:r>
            <a:r>
              <a:rPr lang="tr-TR" sz="2400" cap="none" dirty="0">
                <a:latin typeface="Times New Roman" panose="02020603050405020304" pitchFamily="18" charset="0"/>
                <a:cs typeface="Times New Roman" panose="02020603050405020304" pitchFamily="18" charset="0"/>
              </a:rPr>
              <a:t>(1) Yükseköğretim kurumundan bir yarıyıl için uzaklaştırma cezasını gerektiren eylemler şunlardır;</a:t>
            </a:r>
          </a:p>
          <a:p>
            <a:pPr marL="0" indent="0" algn="just">
              <a:buNone/>
            </a:pPr>
            <a:r>
              <a:rPr lang="tr-TR" sz="2400" cap="none" dirty="0">
                <a:latin typeface="Times New Roman" panose="02020603050405020304" pitchFamily="18" charset="0"/>
                <a:cs typeface="Times New Roman" panose="02020603050405020304" pitchFamily="18" charset="0"/>
              </a:rPr>
              <a:t>a) Yükseköğretim kurumu personeli ve öğrencilerini tehdit etmek,</a:t>
            </a:r>
          </a:p>
          <a:p>
            <a:pPr marL="0" indent="0" algn="just">
              <a:buNone/>
            </a:pPr>
            <a:r>
              <a:rPr lang="tr-TR" sz="2400" cap="none" dirty="0">
                <a:latin typeface="Times New Roman" panose="02020603050405020304" pitchFamily="18" charset="0"/>
                <a:cs typeface="Times New Roman" panose="02020603050405020304" pitchFamily="18" charset="0"/>
              </a:rPr>
              <a:t>b) Yükseköğretim kurumlarında işgal ve benzeri fiillerle yükseköğretim kurumunun hizmetlerini engelleyici eylemlerde bulunmak,</a:t>
            </a:r>
          </a:p>
          <a:p>
            <a:pPr marL="0" indent="0" algn="just">
              <a:buNone/>
            </a:pPr>
            <a:r>
              <a:rPr lang="tr-TR" sz="2400" cap="none" dirty="0">
                <a:latin typeface="Times New Roman" panose="02020603050405020304" pitchFamily="18" charset="0"/>
                <a:cs typeface="Times New Roman" panose="02020603050405020304" pitchFamily="18" charset="0"/>
              </a:rPr>
              <a:t>c) Kurum personeli ve öğrencilerine fiili saldırıda bulunmak,</a:t>
            </a:r>
          </a:p>
          <a:p>
            <a:pPr marL="0" indent="0" algn="just">
              <a:buNone/>
            </a:pPr>
            <a:r>
              <a:rPr lang="tr-TR" sz="2400" cap="none" dirty="0">
                <a:latin typeface="Times New Roman" panose="02020603050405020304" pitchFamily="18" charset="0"/>
                <a:cs typeface="Times New Roman" panose="02020603050405020304" pitchFamily="18" charset="0"/>
              </a:rPr>
              <a:t>ç) Yükseköğretim kurumlarında hırsızlık yapmak,</a:t>
            </a:r>
          </a:p>
          <a:p>
            <a:pPr marL="0" indent="0" algn="just">
              <a:buNone/>
            </a:pPr>
            <a:r>
              <a:rPr lang="tr-TR" sz="2400" cap="none" dirty="0">
                <a:latin typeface="Times New Roman" panose="02020603050405020304" pitchFamily="18" charset="0"/>
                <a:cs typeface="Times New Roman" panose="02020603050405020304" pitchFamily="18" charset="0"/>
              </a:rPr>
              <a:t>d) Yükseköğretim kurumu bünyesinde mevcut bina, demirbaş eşya ve benzeri malzemeyi tahrip etmek veya bilişim sistemine zarar vermek,</a:t>
            </a:r>
          </a:p>
          <a:p>
            <a:pPr marL="0" indent="0" algn="just">
              <a:buNone/>
            </a:pPr>
            <a:r>
              <a:rPr lang="tr-TR" sz="2400" cap="none" dirty="0">
                <a:latin typeface="Times New Roman" panose="02020603050405020304" pitchFamily="18" charset="0"/>
                <a:cs typeface="Times New Roman" panose="02020603050405020304" pitchFamily="18" charset="0"/>
              </a:rPr>
              <a:t>e) Sınavlarda kopya çekmek veya çektirmek,</a:t>
            </a:r>
          </a:p>
          <a:p>
            <a:pPr marL="0" indent="0" algn="just">
              <a:buNone/>
            </a:pPr>
            <a:r>
              <a:rPr lang="tr-TR" sz="2400" cap="none" dirty="0">
                <a:latin typeface="Times New Roman" panose="02020603050405020304" pitchFamily="18" charset="0"/>
                <a:cs typeface="Times New Roman" panose="02020603050405020304" pitchFamily="18" charset="0"/>
              </a:rPr>
              <a:t>f) Seminer, tez ve yayınlarında intihal yapmak.</a:t>
            </a:r>
          </a:p>
          <a:p>
            <a:pPr marL="0" indent="0" algn="just">
              <a:buNone/>
            </a:pPr>
            <a:r>
              <a:rPr lang="tr-TR" sz="2400" cap="none" dirty="0">
                <a:latin typeface="Times New Roman" panose="02020603050405020304" pitchFamily="18" charset="0"/>
                <a:cs typeface="Times New Roman" panose="02020603050405020304" pitchFamily="18" charset="0"/>
              </a:rPr>
              <a:t>g) (Ek:RG-23/12/2016-29927) Yükseköğretim kurumundan uzaklaştırma cezası almış olmasına rağmen, bu karara uymamak.</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998916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 calcmode="lin" valueType="num">
                                      <p:cBhvr additive="base">
                                        <p:cTn id="42"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nodeType="after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 calcmode="lin" valueType="num">
                                      <p:cBhvr additive="base">
                                        <p:cTn id="47"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nodeType="afterEffect">
                                  <p:stCondLst>
                                    <p:cond delay="0"/>
                                  </p:stCondLst>
                                  <p:childTnLst>
                                    <p:set>
                                      <p:cBhvr>
                                        <p:cTn id="51" dur="1" fill="hold">
                                          <p:stCondLst>
                                            <p:cond delay="0"/>
                                          </p:stCondLst>
                                        </p:cTn>
                                        <p:tgtEl>
                                          <p:spTgt spid="12">
                                            <p:txEl>
                                              <p:pRg st="8" end="8"/>
                                            </p:txEl>
                                          </p:spTgt>
                                        </p:tgtEl>
                                        <p:attrNameLst>
                                          <p:attrName>style.visibility</p:attrName>
                                        </p:attrNameLst>
                                      </p:cBhvr>
                                      <p:to>
                                        <p:strVal val="visible"/>
                                      </p:to>
                                    </p:set>
                                    <p:anim calcmode="lin" valueType="num">
                                      <p:cBhvr additive="base">
                                        <p:cTn id="52"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nodeType="afterEffect">
                                  <p:stCondLst>
                                    <p:cond delay="0"/>
                                  </p:stCondLst>
                                  <p:childTnLst>
                                    <p:set>
                                      <p:cBhvr>
                                        <p:cTn id="56" dur="1" fill="hold">
                                          <p:stCondLst>
                                            <p:cond delay="0"/>
                                          </p:stCondLst>
                                        </p:cTn>
                                        <p:tgtEl>
                                          <p:spTgt spid="12">
                                            <p:txEl>
                                              <p:pRg st="9" end="9"/>
                                            </p:txEl>
                                          </p:spTgt>
                                        </p:tgtEl>
                                        <p:attrNameLst>
                                          <p:attrName>style.visibility</p:attrName>
                                        </p:attrNameLst>
                                      </p:cBhvr>
                                      <p:to>
                                        <p:strVal val="visible"/>
                                      </p:to>
                                    </p:set>
                                    <p:anim calcmode="lin" valueType="num">
                                      <p:cBhvr additive="base">
                                        <p:cTn id="57"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İKİNCİ BÖLÜM</a:t>
            </a:r>
            <a:r>
              <a:rPr lang="tr-TR" sz="1800" dirty="0"/>
              <a:t/>
            </a:r>
            <a:br>
              <a:rPr lang="tr-TR" sz="1800" dirty="0"/>
            </a:br>
            <a:r>
              <a:rPr lang="tr-TR" sz="1800" b="1" dirty="0"/>
              <a:t>Disiplin Cezaları ve Disiplin Cezalarını</a:t>
            </a:r>
            <a:r>
              <a:rPr lang="tr-TR" sz="1800" dirty="0"/>
              <a:t/>
            </a:r>
            <a:br>
              <a:rPr lang="tr-TR" sz="1800" dirty="0"/>
            </a:br>
            <a:r>
              <a:rPr lang="tr-TR" sz="1800" b="1" dirty="0"/>
              <a:t>Gerektiren Disiplin Suçları</a:t>
            </a: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1051559"/>
            <a:ext cx="10827121" cy="5273815"/>
          </a:xfrm>
        </p:spPr>
        <p:txBody>
          <a:bodyPr>
            <a:normAutofit fontScale="70000" lnSpcReduction="20000"/>
          </a:bodyPr>
          <a:lstStyle/>
          <a:p>
            <a:pPr marL="0" indent="0" algn="just">
              <a:buNone/>
            </a:pPr>
            <a:r>
              <a:rPr lang="tr-TR" sz="2400" b="1" cap="none" dirty="0">
                <a:latin typeface="Times New Roman" panose="02020603050405020304" pitchFamily="18" charset="0"/>
                <a:cs typeface="Times New Roman" panose="02020603050405020304" pitchFamily="18" charset="0"/>
              </a:rPr>
              <a:t>Yükseköğretim kurumundan iki yarıyıl için uzaklaştırma cezasını gerektiren disiplin suçları</a:t>
            </a:r>
          </a:p>
          <a:p>
            <a:pPr marL="0" indent="0" algn="just">
              <a:buNone/>
            </a:pPr>
            <a:r>
              <a:rPr lang="tr-TR" sz="2400" cap="none" dirty="0">
                <a:latin typeface="Times New Roman" panose="02020603050405020304" pitchFamily="18" charset="0"/>
                <a:cs typeface="Times New Roman" panose="02020603050405020304" pitchFamily="18" charset="0"/>
              </a:rPr>
              <a:t>MADDE 8 – (1) Yükseköğretim kurumundan iki yarıyıl için uzaklaştırma cezasını gerektiren eylemler şunlardır;</a:t>
            </a:r>
          </a:p>
          <a:p>
            <a:pPr marL="0" indent="0" algn="just">
              <a:buNone/>
            </a:pPr>
            <a:r>
              <a:rPr lang="tr-TR" sz="2400" cap="none" dirty="0">
                <a:latin typeface="Times New Roman" panose="02020603050405020304" pitchFamily="18" charset="0"/>
                <a:cs typeface="Times New Roman" panose="02020603050405020304" pitchFamily="18" charset="0"/>
              </a:rPr>
              <a:t>a) Yükseköğretim kurumu görevlilerine karşı cebir ve şiddet kullanarak görevin yapılmasına engel olmak,</a:t>
            </a:r>
          </a:p>
          <a:p>
            <a:pPr marL="0" indent="0" algn="just">
              <a:buNone/>
            </a:pPr>
            <a:r>
              <a:rPr lang="tr-TR" sz="2400" cap="none" dirty="0">
                <a:latin typeface="Times New Roman" panose="02020603050405020304" pitchFamily="18" charset="0"/>
                <a:cs typeface="Times New Roman" panose="02020603050405020304" pitchFamily="18" charset="0"/>
              </a:rPr>
              <a:t>b) Öğrencilere karşı cebir ve şiddet kullanarak yükseköğretim hizmetlerinden yararlanmalarını engellemek,</a:t>
            </a:r>
          </a:p>
          <a:p>
            <a:pPr marL="0" indent="0" algn="just">
              <a:buNone/>
            </a:pPr>
            <a:r>
              <a:rPr lang="tr-TR" sz="2400" cap="none" dirty="0">
                <a:latin typeface="Times New Roman" panose="02020603050405020304" pitchFamily="18" charset="0"/>
                <a:cs typeface="Times New Roman" panose="02020603050405020304" pitchFamily="18" charset="0"/>
              </a:rPr>
              <a:t>c) (Değişik:RG-7/11/2013-28814) Suç sayılan eylemleri işlemek(1) veya bir kimseyi veya grubu, cebir veya tehditle suç sayılan bir eylemi düzenlemeye veya böyle bir eyleme katılmaya zorlamak,</a:t>
            </a:r>
          </a:p>
          <a:p>
            <a:pPr marL="0" indent="0" algn="just">
              <a:buNone/>
            </a:pPr>
            <a:r>
              <a:rPr lang="tr-TR" sz="2400" cap="none" dirty="0">
                <a:latin typeface="Times New Roman" panose="02020603050405020304" pitchFamily="18" charset="0"/>
                <a:cs typeface="Times New Roman" panose="02020603050405020304" pitchFamily="18" charset="0"/>
              </a:rPr>
              <a:t>ç) Yükseköğretim kurumları içerisinde uyuşturucu ve uyarıcı madde kullanmak, taşımak, bulundurmak,</a:t>
            </a:r>
          </a:p>
          <a:p>
            <a:pPr marL="0" indent="0" algn="just">
              <a:buNone/>
            </a:pPr>
            <a:r>
              <a:rPr lang="tr-TR" sz="2400" cap="none" dirty="0">
                <a:latin typeface="Times New Roman" panose="02020603050405020304" pitchFamily="18" charset="0"/>
                <a:cs typeface="Times New Roman" panose="02020603050405020304" pitchFamily="18" charset="0"/>
              </a:rPr>
              <a:t>d) Sınavlarda tehditle kopya çekmek, kopya çeken öğrencilerin sınav salonundan çıkarılmasına engel olmak, kendi yerine başkasını sınava sokmak veya başkasının yerine sınava girmek,</a:t>
            </a:r>
          </a:p>
          <a:p>
            <a:pPr marL="0" indent="0" algn="just">
              <a:buNone/>
            </a:pPr>
            <a:r>
              <a:rPr lang="tr-TR" sz="2400" cap="none" dirty="0">
                <a:latin typeface="Times New Roman" panose="02020603050405020304" pitchFamily="18" charset="0"/>
                <a:cs typeface="Times New Roman" panose="02020603050405020304" pitchFamily="18" charset="0"/>
              </a:rPr>
              <a:t>e) Yükseköğretim kurumlarında cinsel tacizde bulunmak,</a:t>
            </a:r>
          </a:p>
          <a:p>
            <a:pPr marL="0" indent="0" algn="just">
              <a:buNone/>
            </a:pPr>
            <a:r>
              <a:rPr lang="tr-TR" sz="2400" cap="none" dirty="0">
                <a:latin typeface="Times New Roman" panose="02020603050405020304" pitchFamily="18" charset="0"/>
                <a:cs typeface="Times New Roman" panose="02020603050405020304" pitchFamily="18" charset="0"/>
              </a:rPr>
              <a:t>f) Yükseköğretim kurumlarında 10/7/1953 tarihli ve 6136 sayılı Ateşli Silahlar ve Bıçaklar ile Diğer Aletler Hakkında Kanuna aykırı olarak ateşli silahlarla mermilerini ve bıçaklarla saldırı ve savunmada kullanılmak üzere özel olarak yapılmış bulunan diğer aletleri, patlayıcı maddeleri taşımak ve bulundurmak,</a:t>
            </a:r>
          </a:p>
          <a:p>
            <a:pPr marL="0" indent="0" algn="just">
              <a:buNone/>
            </a:pPr>
            <a:r>
              <a:rPr lang="tr-TR" sz="2400" cap="none" dirty="0">
                <a:latin typeface="Times New Roman" panose="02020603050405020304" pitchFamily="18" charset="0"/>
                <a:cs typeface="Times New Roman" panose="02020603050405020304" pitchFamily="18" charset="0"/>
              </a:rPr>
              <a:t>g) Yükseköğretim kurumunun bilişim sistemine girerek kendisine veya başkasının yararına haksız bir çıkar sağlamak.</a:t>
            </a:r>
          </a:p>
          <a:p>
            <a:pPr marL="0" indent="0" algn="just">
              <a:buNone/>
            </a:pPr>
            <a:r>
              <a:rPr lang="tr-TR" sz="2400" cap="none" dirty="0">
                <a:latin typeface="Times New Roman" panose="02020603050405020304" pitchFamily="18" charset="0"/>
                <a:cs typeface="Times New Roman" panose="02020603050405020304" pitchFamily="18" charset="0"/>
              </a:rPr>
              <a:t>ğ) (Ek:RG-23/12/2016-29927)  Soruşturma ile görevlendirilenleri tehdit etmek.</a:t>
            </a:r>
          </a:p>
          <a:p>
            <a:pPr marL="0" indent="0" algn="just">
              <a:buNone/>
            </a:pPr>
            <a:endParaRPr lang="tr-TR" sz="2400" cap="none" dirty="0">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124209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 calcmode="lin" valueType="num">
                                      <p:cBhvr additive="base">
                                        <p:cTn id="42"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nodeType="after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 calcmode="lin" valueType="num">
                                      <p:cBhvr additive="base">
                                        <p:cTn id="47"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nodeType="afterEffect">
                                  <p:stCondLst>
                                    <p:cond delay="0"/>
                                  </p:stCondLst>
                                  <p:childTnLst>
                                    <p:set>
                                      <p:cBhvr>
                                        <p:cTn id="51" dur="1" fill="hold">
                                          <p:stCondLst>
                                            <p:cond delay="0"/>
                                          </p:stCondLst>
                                        </p:cTn>
                                        <p:tgtEl>
                                          <p:spTgt spid="12">
                                            <p:txEl>
                                              <p:pRg st="8" end="8"/>
                                            </p:txEl>
                                          </p:spTgt>
                                        </p:tgtEl>
                                        <p:attrNameLst>
                                          <p:attrName>style.visibility</p:attrName>
                                        </p:attrNameLst>
                                      </p:cBhvr>
                                      <p:to>
                                        <p:strVal val="visible"/>
                                      </p:to>
                                    </p:set>
                                    <p:anim calcmode="lin" valueType="num">
                                      <p:cBhvr additive="base">
                                        <p:cTn id="52"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nodeType="afterEffect">
                                  <p:stCondLst>
                                    <p:cond delay="0"/>
                                  </p:stCondLst>
                                  <p:childTnLst>
                                    <p:set>
                                      <p:cBhvr>
                                        <p:cTn id="56" dur="1" fill="hold">
                                          <p:stCondLst>
                                            <p:cond delay="0"/>
                                          </p:stCondLst>
                                        </p:cTn>
                                        <p:tgtEl>
                                          <p:spTgt spid="12">
                                            <p:txEl>
                                              <p:pRg st="9" end="9"/>
                                            </p:txEl>
                                          </p:spTgt>
                                        </p:tgtEl>
                                        <p:attrNameLst>
                                          <p:attrName>style.visibility</p:attrName>
                                        </p:attrNameLst>
                                      </p:cBhvr>
                                      <p:to>
                                        <p:strVal val="visible"/>
                                      </p:to>
                                    </p:set>
                                    <p:anim calcmode="lin" valueType="num">
                                      <p:cBhvr additive="base">
                                        <p:cTn id="57"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nodeType="afterEffect">
                                  <p:stCondLst>
                                    <p:cond delay="0"/>
                                  </p:stCondLst>
                                  <p:childTnLst>
                                    <p:set>
                                      <p:cBhvr>
                                        <p:cTn id="61" dur="1" fill="hold">
                                          <p:stCondLst>
                                            <p:cond delay="0"/>
                                          </p:stCondLst>
                                        </p:cTn>
                                        <p:tgtEl>
                                          <p:spTgt spid="12">
                                            <p:txEl>
                                              <p:pRg st="10" end="10"/>
                                            </p:txEl>
                                          </p:spTgt>
                                        </p:tgtEl>
                                        <p:attrNameLst>
                                          <p:attrName>style.visibility</p:attrName>
                                        </p:attrNameLst>
                                      </p:cBhvr>
                                      <p:to>
                                        <p:strVal val="visible"/>
                                      </p:to>
                                    </p:set>
                                    <p:anim calcmode="lin" valueType="num">
                                      <p:cBhvr additive="base">
                                        <p:cTn id="62"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İKİNCİ BÖLÜM</a:t>
            </a:r>
            <a:r>
              <a:rPr lang="tr-TR" sz="1800" dirty="0"/>
              <a:t/>
            </a:r>
            <a:br>
              <a:rPr lang="tr-TR" sz="1800" dirty="0"/>
            </a:br>
            <a:r>
              <a:rPr lang="tr-TR" sz="1800" b="1" dirty="0"/>
              <a:t>Disiplin Cezaları ve Disiplin Cezalarını</a:t>
            </a:r>
            <a:r>
              <a:rPr lang="tr-TR" sz="1800" dirty="0"/>
              <a:t/>
            </a:r>
            <a:br>
              <a:rPr lang="tr-TR" sz="1800" dirty="0"/>
            </a:br>
            <a:r>
              <a:rPr lang="tr-TR" sz="1800" b="1" dirty="0"/>
              <a:t>Gerektiren Disiplin Suçları</a:t>
            </a:r>
            <a:r>
              <a:rPr lang="tr-TR" dirty="0"/>
              <a:t/>
            </a:r>
            <a:br>
              <a:rPr lang="tr-TR" dirty="0"/>
            </a:br>
            <a:r>
              <a:rPr lang="tr-TR" sz="1800" dirty="0"/>
              <a:t/>
            </a:r>
            <a:br>
              <a:rPr lang="tr-TR" sz="1800" dirty="0"/>
            </a:br>
            <a:endParaRPr lang="tr-TR" sz="1800" b="1" dirty="0"/>
          </a:p>
        </p:txBody>
      </p:sp>
      <p:sp>
        <p:nvSpPr>
          <p:cNvPr id="12" name="İçerik Yer Tutucusu 2"/>
          <p:cNvSpPr>
            <a:spLocks noGrp="1"/>
          </p:cNvSpPr>
          <p:nvPr>
            <p:ph sz="quarter" idx="13"/>
          </p:nvPr>
        </p:nvSpPr>
        <p:spPr>
          <a:xfrm>
            <a:off x="913774" y="1051560"/>
            <a:ext cx="10827121" cy="5010912"/>
          </a:xfrm>
        </p:spPr>
        <p:txBody>
          <a:bodyPr>
            <a:normAutofit fontScale="92500" lnSpcReduction="20000"/>
          </a:bodyPr>
          <a:lstStyle/>
          <a:p>
            <a:pPr marL="0" indent="0" algn="just">
              <a:buNone/>
            </a:pPr>
            <a:r>
              <a:rPr lang="tr-TR" sz="2400" b="1" cap="none" dirty="0">
                <a:latin typeface="Times New Roman" panose="02020603050405020304" pitchFamily="18" charset="0"/>
                <a:cs typeface="Times New Roman" panose="02020603050405020304" pitchFamily="18" charset="0"/>
              </a:rPr>
              <a:t>Yükseköğretim kurumundan çıkarma cezasını gerektiren disiplin suçları</a:t>
            </a:r>
          </a:p>
          <a:p>
            <a:pPr marL="0" indent="0" algn="just">
              <a:buNone/>
            </a:pPr>
            <a:r>
              <a:rPr lang="tr-TR" sz="2400" b="1" cap="none" dirty="0">
                <a:latin typeface="Times New Roman" panose="02020603050405020304" pitchFamily="18" charset="0"/>
                <a:cs typeface="Times New Roman" panose="02020603050405020304" pitchFamily="18" charset="0"/>
              </a:rPr>
              <a:t>MADDE 9 </a:t>
            </a:r>
            <a:r>
              <a:rPr lang="tr-TR" sz="2400" cap="none" dirty="0">
                <a:latin typeface="Times New Roman" panose="02020603050405020304" pitchFamily="18" charset="0"/>
                <a:cs typeface="Times New Roman" panose="02020603050405020304" pitchFamily="18" charset="0"/>
              </a:rPr>
              <a:t>– (1) Yükseköğretim kurumundan çıkarma cezasını gerektiren eylemler şunlardır;</a:t>
            </a:r>
          </a:p>
          <a:p>
            <a:pPr marL="0" indent="0" algn="just">
              <a:buNone/>
            </a:pPr>
            <a:r>
              <a:rPr lang="tr-TR" sz="2400" cap="none" dirty="0">
                <a:latin typeface="Times New Roman" panose="02020603050405020304" pitchFamily="18" charset="0"/>
                <a:cs typeface="Times New Roman" panose="02020603050405020304" pitchFamily="18" charset="0"/>
              </a:rPr>
              <a:t>a) Mahkeme kararıyla kesinleşmiş olmak kaydıyla, suç işlemek amacıyla örgüt kurmak, böyle bir örgütü yönetmek veya bu amaçla kurulan örgüte üye olmak, üye olmamakla birlikte örgüt adına faaliyette bulunmak veya yardım etmek,</a:t>
            </a:r>
          </a:p>
          <a:p>
            <a:pPr marL="0" indent="0" algn="just">
              <a:buNone/>
            </a:pPr>
            <a:r>
              <a:rPr lang="tr-TR" sz="2400" cap="none" dirty="0">
                <a:latin typeface="Times New Roman" panose="02020603050405020304" pitchFamily="18" charset="0"/>
                <a:cs typeface="Times New Roman" panose="02020603050405020304" pitchFamily="18" charset="0"/>
              </a:rPr>
              <a:t>b) Yükseköğretim kurumlarında uyuşturucu veya uyarıcı maddeleri satmak, satın almak, başkalarına vermek ve ticaretini yapmak,</a:t>
            </a:r>
          </a:p>
          <a:p>
            <a:pPr marL="0" indent="0" algn="just">
              <a:buNone/>
            </a:pPr>
            <a:r>
              <a:rPr lang="tr-TR" sz="2400" cap="none" dirty="0">
                <a:latin typeface="Times New Roman" panose="02020603050405020304" pitchFamily="18" charset="0"/>
                <a:cs typeface="Times New Roman" panose="02020603050405020304" pitchFamily="18" charset="0"/>
              </a:rPr>
              <a:t>c) 6136 sayılı Ateşli Silahlar ve Bıçaklar ile Diğer Aletler Hakkında Kanuna aykırı olarak ateşli silahlarla, mermilerini ve bıçaklarla saldırı ve savunmada kullanılmak üzere özel olarak yapılmış bulunan diğer aletleri, patlayıcı maddeleri kullanmak,</a:t>
            </a:r>
          </a:p>
          <a:p>
            <a:pPr marL="0" indent="0" algn="just">
              <a:buNone/>
            </a:pPr>
            <a:r>
              <a:rPr lang="tr-TR" sz="2400" cap="none" dirty="0">
                <a:latin typeface="Times New Roman" panose="02020603050405020304" pitchFamily="18" charset="0"/>
                <a:cs typeface="Times New Roman" panose="02020603050405020304" pitchFamily="18" charset="0"/>
              </a:rPr>
              <a:t>ç) Kişilerin vücudu üzerinde cinsel davranışlarda bulunmak suretiyle cinsel dokunulmazlıklarını ihlal etmek.</a:t>
            </a:r>
          </a:p>
        </p:txBody>
      </p:sp>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4242" y="6325375"/>
            <a:ext cx="3952430" cy="461665"/>
          </a:xfrm>
          <a:prstGeom prst="rect">
            <a:avLst/>
          </a:prstGeom>
        </p:spPr>
        <p:txBody>
          <a:bodyPr wrap="square">
            <a:spAutoFit/>
          </a:bodyPr>
          <a:lstStyle/>
          <a:p>
            <a:r>
              <a:rPr lang="tr-TR" sz="2400" dirty="0">
                <a:solidFill>
                  <a:schemeClr val="bg1"/>
                </a:solidFill>
              </a:rPr>
              <a:t>GÜMÜŞHANE ÜNİVERSİTESİ</a:t>
            </a:r>
            <a:endParaRPr lang="tr-TR" sz="2400" dirty="0"/>
          </a:p>
        </p:txBody>
      </p:sp>
      <p:sp>
        <p:nvSpPr>
          <p:cNvPr id="11" name="Dikdörtgen 10"/>
          <p:cNvSpPr/>
          <p:nvPr/>
        </p:nvSpPr>
        <p:spPr>
          <a:xfrm>
            <a:off x="3888188" y="6325375"/>
            <a:ext cx="8303812" cy="461665"/>
          </a:xfrm>
          <a:prstGeom prst="rect">
            <a:avLst/>
          </a:prstGeom>
        </p:spPr>
        <p:txBody>
          <a:bodyPr wrap="square">
            <a:spAutoFit/>
          </a:bodyPr>
          <a:lstStyle/>
          <a:p>
            <a:pPr algn="ctr"/>
            <a:r>
              <a:rPr lang="tr-TR" sz="2400" dirty="0" err="1" smtClean="0">
                <a:solidFill>
                  <a:schemeClr val="bg1"/>
                </a:solidFill>
              </a:rPr>
              <a:t>Yüseköğretim</a:t>
            </a:r>
            <a:r>
              <a:rPr lang="tr-TR" sz="2400" dirty="0" smtClean="0">
                <a:solidFill>
                  <a:schemeClr val="bg1"/>
                </a:solidFill>
              </a:rPr>
              <a:t> Kurumlarında Öğrenci Disiplin Yönetmeliği</a:t>
            </a:r>
            <a:endParaRPr lang="tr-TR" sz="2400" dirty="0"/>
          </a:p>
        </p:txBody>
      </p:sp>
    </p:spTree>
    <p:extLst>
      <p:ext uri="{BB962C8B-B14F-4D97-AF65-F5344CB8AC3E}">
        <p14:creationId xmlns:p14="http://schemas.microsoft.com/office/powerpoint/2010/main" val="1888084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1680</TotalTime>
  <Words>3082</Words>
  <Application>Microsoft Office PowerPoint</Application>
  <PresentationFormat>Geniş ekran</PresentationFormat>
  <Paragraphs>241</Paragraphs>
  <Slides>21</Slides>
  <Notes>19</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Cambria</vt:lpstr>
      <vt:lpstr>Times New Roman</vt:lpstr>
      <vt:lpstr>Tw Cen MT</vt:lpstr>
      <vt:lpstr>Damla</vt:lpstr>
      <vt:lpstr>PowerPoint Sunusu</vt:lpstr>
      <vt:lpstr>PowerPoint Sunusu</vt:lpstr>
      <vt:lpstr> BİRİNCİ BÖLÜM Amaç, Kapsam, Dayanak ve Tanımlar </vt:lpstr>
      <vt:lpstr> İKİNCİ BÖLÜM Disiplin Cezaları ve Disiplin Cezalarını Gerektiren Disiplin Suçları  </vt:lpstr>
      <vt:lpstr> İKİNCİ BÖLÜM Disiplin Cezaları ve Disiplin Cezalarını Gerektiren Disiplin Suçları  </vt:lpstr>
      <vt:lpstr> İKİNCİ BÖLÜM Disiplin Cezaları ve Disiplin Cezalarını Gerektiren Disiplin Suçları  </vt:lpstr>
      <vt:lpstr> İKİNCİ BÖLÜM Disiplin Cezaları ve Disiplin Cezalarını Gerektiren Disiplin Suçları  </vt:lpstr>
      <vt:lpstr> İKİNCİ BÖLÜM Disiplin Cezaları ve Disiplin Cezalarını Gerektiren Disiplin Suçları  </vt:lpstr>
      <vt:lpstr> İKİNCİ BÖLÜM Disiplin Cezaları ve Disiplin Cezalarını Gerektiren Disiplin Suçları  </vt:lpstr>
      <vt:lpstr> İKİNCİ BÖLÜM Disiplin Cezaları ve Disiplin Cezalarını Gerektiren Disiplin Suçları  </vt:lpstr>
      <vt:lpstr>    ÜÇÜNCÜ BÖLÜM Disiplin Soruşturması   </vt:lpstr>
      <vt:lpstr>    ÜÇÜNCÜ BÖLÜM Disiplin Soruşturması   </vt:lpstr>
      <vt:lpstr>    ÜÇÜNCÜ BÖLÜM Disiplin Soruşturması   </vt:lpstr>
      <vt:lpstr>    ÜÇÜNCÜ BÖLÜM Disiplin Soruşturması   </vt:lpstr>
      <vt:lpstr>    ÜÇÜNCÜ BÖLÜM Disiplin Soruşturması   </vt:lpstr>
      <vt:lpstr>    ÜÇÜNCÜ BÖLÜM Disiplin Soruşturması   </vt:lpstr>
      <vt:lpstr>    ÜÇÜNCÜ BÖLÜM Disiplin Soruşturması   </vt:lpstr>
      <vt:lpstr>    ÜÇÜNCÜ BÖLÜM Disiplin Soruşturması   </vt:lpstr>
      <vt:lpstr>     DÖRDÜNCÜ BÖLÜM Uygulama ve İtİraz    </vt:lpstr>
      <vt:lpstr>     BEŞİNCİ BÖLÜM Çeşitli ve Son Hükümler     </vt:lpstr>
      <vt:lpstr>BENİ DİNLEDİĞİNİZ İÇİN TEŞEKKÜR EDERİM.</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GÜMÜŞHANE ÜNİVERSİTESİ 2019-2020 eğitim-öğretim yılı YÜKSEKÖĞRETİM KURUMLARININ YENİ BÖLÜM/PROGRAM/LİSANSÜSTÜ PROGRAM AÇMA PLANLAMALARINA İLİŞKİN BİLGİLER</dc:title>
  <dc:creator>niyazikaradeniz</dc:creator>
  <cp:lastModifiedBy>Niyazi KARADENIZ</cp:lastModifiedBy>
  <cp:revision>447</cp:revision>
  <cp:lastPrinted>2019-12-11T07:36:04Z</cp:lastPrinted>
  <dcterms:created xsi:type="dcterms:W3CDTF">2019-11-29T12:49:23Z</dcterms:created>
  <dcterms:modified xsi:type="dcterms:W3CDTF">2020-11-19T12:50:35Z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