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6"/>
  </p:notesMasterIdLst>
  <p:handoutMasterIdLst>
    <p:handoutMasterId r:id="rId27"/>
  </p:handoutMasterIdLst>
  <p:sldIdLst>
    <p:sldId id="367" r:id="rId2"/>
    <p:sldId id="378" r:id="rId3"/>
    <p:sldId id="402" r:id="rId4"/>
    <p:sldId id="403" r:id="rId5"/>
    <p:sldId id="404"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7" r:id="rId19"/>
    <p:sldId id="418" r:id="rId20"/>
    <p:sldId id="419" r:id="rId21"/>
    <p:sldId id="420" r:id="rId22"/>
    <p:sldId id="421" r:id="rId23"/>
    <p:sldId id="422" r:id="rId24"/>
    <p:sldId id="401"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4614" autoAdjust="0"/>
  </p:normalViewPr>
  <p:slideViewPr>
    <p:cSldViewPr snapToGrid="0">
      <p:cViewPr varScale="1">
        <p:scale>
          <a:sx n="109" d="100"/>
          <a:sy n="109" d="100"/>
        </p:scale>
        <p:origin x="798" y="108"/>
      </p:cViewPr>
      <p:guideLst>
        <p:guide pos="3840"/>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B934A79D-B074-41E2-8427-51AD5DAC80A4}" type="datetime1">
              <a:rPr lang="tr-TR" smtClean="0"/>
              <a:t>18.11.2020</a:t>
            </a:fld>
            <a:endParaRPr lang="tr-TR" dirty="0"/>
          </a:p>
        </p:txBody>
      </p:sp>
      <p:sp>
        <p:nvSpPr>
          <p:cNvPr id="4" name="Alt 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2840BD58-3BFF-4EAF-BB8B-AC67FE801E47}" type="slidenum">
              <a:rPr lang="tr-TR" smtClean="0"/>
              <a:t>‹#›</a:t>
            </a:fld>
            <a:endParaRPr lang="tr-TR"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FA0DAEC2-1803-4B25-BD60-2B947A11854E}" type="datetime1">
              <a:rPr lang="tr-TR" noProof="0" smtClean="0"/>
              <a:t>18.11.2020</a:t>
            </a:fld>
            <a:endParaRPr lang="tr-TR" noProof="0"/>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79768" y="4777195"/>
            <a:ext cx="5438140" cy="335024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68322CDD-9D6C-4F63-9EC2-648226624108}" type="slidenum">
              <a:rPr lang="tr-TR" noProof="0" smtClean="0"/>
              <a:t>‹#›</a:t>
            </a:fld>
            <a:endParaRPr lang="tr-TR" noProof="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2</a:t>
            </a:fld>
            <a:endParaRPr lang="tr-TR" noProof="0"/>
          </a:p>
        </p:txBody>
      </p:sp>
    </p:spTree>
    <p:extLst>
      <p:ext uri="{BB962C8B-B14F-4D97-AF65-F5344CB8AC3E}">
        <p14:creationId xmlns:p14="http://schemas.microsoft.com/office/powerpoint/2010/main" val="1730869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11</a:t>
            </a:fld>
            <a:endParaRPr lang="tr-TR" noProof="0"/>
          </a:p>
        </p:txBody>
      </p:sp>
    </p:spTree>
    <p:extLst>
      <p:ext uri="{BB962C8B-B14F-4D97-AF65-F5344CB8AC3E}">
        <p14:creationId xmlns:p14="http://schemas.microsoft.com/office/powerpoint/2010/main" val="727196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12</a:t>
            </a:fld>
            <a:endParaRPr lang="tr-TR" noProof="0"/>
          </a:p>
        </p:txBody>
      </p:sp>
    </p:spTree>
    <p:extLst>
      <p:ext uri="{BB962C8B-B14F-4D97-AF65-F5344CB8AC3E}">
        <p14:creationId xmlns:p14="http://schemas.microsoft.com/office/powerpoint/2010/main" val="4228333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13</a:t>
            </a:fld>
            <a:endParaRPr lang="tr-TR" noProof="0"/>
          </a:p>
        </p:txBody>
      </p:sp>
    </p:spTree>
    <p:extLst>
      <p:ext uri="{BB962C8B-B14F-4D97-AF65-F5344CB8AC3E}">
        <p14:creationId xmlns:p14="http://schemas.microsoft.com/office/powerpoint/2010/main" val="384612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14</a:t>
            </a:fld>
            <a:endParaRPr lang="tr-TR" noProof="0"/>
          </a:p>
        </p:txBody>
      </p:sp>
    </p:spTree>
    <p:extLst>
      <p:ext uri="{BB962C8B-B14F-4D97-AF65-F5344CB8AC3E}">
        <p14:creationId xmlns:p14="http://schemas.microsoft.com/office/powerpoint/2010/main" val="2646636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15</a:t>
            </a:fld>
            <a:endParaRPr lang="tr-TR" noProof="0"/>
          </a:p>
        </p:txBody>
      </p:sp>
    </p:spTree>
    <p:extLst>
      <p:ext uri="{BB962C8B-B14F-4D97-AF65-F5344CB8AC3E}">
        <p14:creationId xmlns:p14="http://schemas.microsoft.com/office/powerpoint/2010/main" val="2022488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16</a:t>
            </a:fld>
            <a:endParaRPr lang="tr-TR" noProof="0"/>
          </a:p>
        </p:txBody>
      </p:sp>
    </p:spTree>
    <p:extLst>
      <p:ext uri="{BB962C8B-B14F-4D97-AF65-F5344CB8AC3E}">
        <p14:creationId xmlns:p14="http://schemas.microsoft.com/office/powerpoint/2010/main" val="929330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17</a:t>
            </a:fld>
            <a:endParaRPr lang="tr-TR" noProof="0"/>
          </a:p>
        </p:txBody>
      </p:sp>
    </p:spTree>
    <p:extLst>
      <p:ext uri="{BB962C8B-B14F-4D97-AF65-F5344CB8AC3E}">
        <p14:creationId xmlns:p14="http://schemas.microsoft.com/office/powerpoint/2010/main" val="3611560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18</a:t>
            </a:fld>
            <a:endParaRPr lang="tr-TR" noProof="0"/>
          </a:p>
        </p:txBody>
      </p:sp>
    </p:spTree>
    <p:extLst>
      <p:ext uri="{BB962C8B-B14F-4D97-AF65-F5344CB8AC3E}">
        <p14:creationId xmlns:p14="http://schemas.microsoft.com/office/powerpoint/2010/main" val="1300200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19</a:t>
            </a:fld>
            <a:endParaRPr lang="tr-TR" noProof="0"/>
          </a:p>
        </p:txBody>
      </p:sp>
    </p:spTree>
    <p:extLst>
      <p:ext uri="{BB962C8B-B14F-4D97-AF65-F5344CB8AC3E}">
        <p14:creationId xmlns:p14="http://schemas.microsoft.com/office/powerpoint/2010/main" val="1346854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20</a:t>
            </a:fld>
            <a:endParaRPr lang="tr-TR" noProof="0"/>
          </a:p>
        </p:txBody>
      </p:sp>
    </p:spTree>
    <p:extLst>
      <p:ext uri="{BB962C8B-B14F-4D97-AF65-F5344CB8AC3E}">
        <p14:creationId xmlns:p14="http://schemas.microsoft.com/office/powerpoint/2010/main" val="2714118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3</a:t>
            </a:fld>
            <a:endParaRPr lang="tr-TR" noProof="0"/>
          </a:p>
        </p:txBody>
      </p:sp>
    </p:spTree>
    <p:extLst>
      <p:ext uri="{BB962C8B-B14F-4D97-AF65-F5344CB8AC3E}">
        <p14:creationId xmlns:p14="http://schemas.microsoft.com/office/powerpoint/2010/main" val="861759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21</a:t>
            </a:fld>
            <a:endParaRPr lang="tr-TR" noProof="0"/>
          </a:p>
        </p:txBody>
      </p:sp>
    </p:spTree>
    <p:extLst>
      <p:ext uri="{BB962C8B-B14F-4D97-AF65-F5344CB8AC3E}">
        <p14:creationId xmlns:p14="http://schemas.microsoft.com/office/powerpoint/2010/main" val="2742225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22</a:t>
            </a:fld>
            <a:endParaRPr lang="tr-TR" noProof="0"/>
          </a:p>
        </p:txBody>
      </p:sp>
    </p:spTree>
    <p:extLst>
      <p:ext uri="{BB962C8B-B14F-4D97-AF65-F5344CB8AC3E}">
        <p14:creationId xmlns:p14="http://schemas.microsoft.com/office/powerpoint/2010/main" val="888120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23</a:t>
            </a:fld>
            <a:endParaRPr lang="tr-TR" noProof="0"/>
          </a:p>
        </p:txBody>
      </p:sp>
    </p:spTree>
    <p:extLst>
      <p:ext uri="{BB962C8B-B14F-4D97-AF65-F5344CB8AC3E}">
        <p14:creationId xmlns:p14="http://schemas.microsoft.com/office/powerpoint/2010/main" val="220665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4</a:t>
            </a:fld>
            <a:endParaRPr lang="tr-TR" noProof="0"/>
          </a:p>
        </p:txBody>
      </p:sp>
    </p:spTree>
    <p:extLst>
      <p:ext uri="{BB962C8B-B14F-4D97-AF65-F5344CB8AC3E}">
        <p14:creationId xmlns:p14="http://schemas.microsoft.com/office/powerpoint/2010/main" val="42862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5</a:t>
            </a:fld>
            <a:endParaRPr lang="tr-TR" noProof="0"/>
          </a:p>
        </p:txBody>
      </p:sp>
    </p:spTree>
    <p:extLst>
      <p:ext uri="{BB962C8B-B14F-4D97-AF65-F5344CB8AC3E}">
        <p14:creationId xmlns:p14="http://schemas.microsoft.com/office/powerpoint/2010/main" val="286525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6</a:t>
            </a:fld>
            <a:endParaRPr lang="tr-TR" noProof="0"/>
          </a:p>
        </p:txBody>
      </p:sp>
    </p:spTree>
    <p:extLst>
      <p:ext uri="{BB962C8B-B14F-4D97-AF65-F5344CB8AC3E}">
        <p14:creationId xmlns:p14="http://schemas.microsoft.com/office/powerpoint/2010/main" val="2970181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7</a:t>
            </a:fld>
            <a:endParaRPr lang="tr-TR" noProof="0"/>
          </a:p>
        </p:txBody>
      </p:sp>
    </p:spTree>
    <p:extLst>
      <p:ext uri="{BB962C8B-B14F-4D97-AF65-F5344CB8AC3E}">
        <p14:creationId xmlns:p14="http://schemas.microsoft.com/office/powerpoint/2010/main" val="199481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8</a:t>
            </a:fld>
            <a:endParaRPr lang="tr-TR" noProof="0"/>
          </a:p>
        </p:txBody>
      </p:sp>
    </p:spTree>
    <p:extLst>
      <p:ext uri="{BB962C8B-B14F-4D97-AF65-F5344CB8AC3E}">
        <p14:creationId xmlns:p14="http://schemas.microsoft.com/office/powerpoint/2010/main" val="216115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9</a:t>
            </a:fld>
            <a:endParaRPr lang="tr-TR" noProof="0"/>
          </a:p>
        </p:txBody>
      </p:sp>
    </p:spTree>
    <p:extLst>
      <p:ext uri="{BB962C8B-B14F-4D97-AF65-F5344CB8AC3E}">
        <p14:creationId xmlns:p14="http://schemas.microsoft.com/office/powerpoint/2010/main" val="3987851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10</a:t>
            </a:fld>
            <a:endParaRPr lang="tr-TR" noProof="0"/>
          </a:p>
        </p:txBody>
      </p:sp>
    </p:spTree>
    <p:extLst>
      <p:ext uri="{BB962C8B-B14F-4D97-AF65-F5344CB8AC3E}">
        <p14:creationId xmlns:p14="http://schemas.microsoft.com/office/powerpoint/2010/main" val="3168095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Dikdörtgen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Tree>
    <p:extLst>
      <p:ext uri="{BB962C8B-B14F-4D97-AF65-F5344CB8AC3E}">
        <p14:creationId xmlns:p14="http://schemas.microsoft.com/office/powerpoint/2010/main" val="236032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18.11.2020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07335042"/>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18.11.2020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3119166973"/>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18.11.2020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69410683"/>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18.11.2020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4053561554"/>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rtl="0"/>
            <a:fld id="{E5C3D9BF-238D-4D60-9817-065B299944A6}" type="datetime1">
              <a:rPr lang="tr-TR" noProof="0" smtClean="0"/>
              <a:t>18.11.2020</a:t>
            </a:fld>
            <a:endParaRPr lang="tr-TR" noProof="0" dirty="0"/>
          </a:p>
        </p:txBody>
      </p:sp>
      <p:sp>
        <p:nvSpPr>
          <p:cNvPr id="4" name="Footer Placeholder 3"/>
          <p:cNvSpPr>
            <a:spLocks noGrp="1"/>
          </p:cNvSpPr>
          <p:nvPr>
            <p:ph type="ftr" sz="quarter" idx="11"/>
          </p:nvPr>
        </p:nvSpPr>
        <p:spPr/>
        <p:txBody>
          <a:bodyPr/>
          <a:lstStyle/>
          <a:p>
            <a:pPr rtl="0"/>
            <a:r>
              <a:rPr lang="tr-TR" noProof="0" smtClean="0"/>
              <a:t>Alt bilgi ekleme</a:t>
            </a:r>
            <a:endParaRPr lang="tr-TR" noProof="0" dirty="0"/>
          </a:p>
        </p:txBody>
      </p:sp>
      <p:sp>
        <p:nvSpPr>
          <p:cNvPr id="5" name="Slide Number Placeholder 4"/>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2314911204"/>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rtl="0"/>
            <a:fld id="{E5C3D9BF-238D-4D60-9817-065B299944A6}" type="datetime1">
              <a:rPr lang="tr-TR" noProof="0" smtClean="0"/>
              <a:t>18.11.2020</a:t>
            </a:fld>
            <a:endParaRPr lang="tr-TR" noProof="0" dirty="0"/>
          </a:p>
        </p:txBody>
      </p:sp>
      <p:sp>
        <p:nvSpPr>
          <p:cNvPr id="4" name="Footer Placeholder 3"/>
          <p:cNvSpPr>
            <a:spLocks noGrp="1"/>
          </p:cNvSpPr>
          <p:nvPr>
            <p:ph type="ftr" sz="quarter" idx="11"/>
          </p:nvPr>
        </p:nvSpPr>
        <p:spPr/>
        <p:txBody>
          <a:bodyPr/>
          <a:lstStyle/>
          <a:p>
            <a:pPr rtl="0"/>
            <a:r>
              <a:rPr lang="tr-TR" noProof="0" smtClean="0"/>
              <a:t>Alt bilgi ekleme</a:t>
            </a:r>
            <a:endParaRPr lang="tr-TR" noProof="0" dirty="0"/>
          </a:p>
        </p:txBody>
      </p:sp>
      <p:sp>
        <p:nvSpPr>
          <p:cNvPr id="5" name="Slide Number Placeholder 4"/>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188721041"/>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E5C3D9BF-238D-4D60-9817-065B299944A6}" type="datetime1">
              <a:rPr lang="tr-TR" noProof="0" smtClean="0"/>
              <a:t>18.11.2020</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3967994673"/>
      </p:ext>
    </p:extLst>
  </p:cSld>
  <p:clrMapOvr>
    <a:masterClrMapping/>
  </p:clrMapOvr>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E5C3D9BF-238D-4D60-9817-065B299944A6}" type="datetime1">
              <a:rPr lang="tr-TR" noProof="0" smtClean="0"/>
              <a:t>18.11.2020</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569547982"/>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E5C3D9BF-238D-4D60-9817-065B299944A6}" type="datetime1">
              <a:rPr lang="tr-TR" noProof="0" smtClean="0"/>
              <a:t>18.11.2020</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353193699"/>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rtl="0"/>
            <a:fld id="{E5C3D9BF-238D-4D60-9817-065B299944A6}" type="datetime1">
              <a:rPr lang="tr-TR" noProof="0" smtClean="0"/>
              <a:t>18.11.2020</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424700835"/>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rtl="0"/>
            <a:fld id="{E5C3D9BF-238D-4D60-9817-065B299944A6}" type="datetime1">
              <a:rPr lang="tr-TR" noProof="0" smtClean="0"/>
              <a:t>18.11.2020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839987976"/>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rtl="0"/>
            <a:fld id="{E5C3D9BF-238D-4D60-9817-065B299944A6}" type="datetime1">
              <a:rPr lang="tr-TR" noProof="0" smtClean="0"/>
              <a:t>18.11.2020</a:t>
            </a:fld>
            <a:endParaRPr lang="tr-TR" noProof="0" dirty="0"/>
          </a:p>
        </p:txBody>
      </p:sp>
      <p:sp>
        <p:nvSpPr>
          <p:cNvPr id="8" name="Footer Placeholder 7"/>
          <p:cNvSpPr>
            <a:spLocks noGrp="1"/>
          </p:cNvSpPr>
          <p:nvPr>
            <p:ph type="ftr" sz="quarter" idx="11"/>
          </p:nvPr>
        </p:nvSpPr>
        <p:spPr/>
        <p:txBody>
          <a:bodyPr/>
          <a:lstStyle/>
          <a:p>
            <a:pPr rtl="0"/>
            <a:r>
              <a:rPr lang="tr-TR" noProof="0" smtClean="0"/>
              <a:t>Alt bilgi ekleme</a:t>
            </a:r>
            <a:endParaRPr lang="tr-TR" noProof="0" dirty="0"/>
          </a:p>
        </p:txBody>
      </p:sp>
      <p:sp>
        <p:nvSpPr>
          <p:cNvPr id="9" name="Slide Number Placeholder 8"/>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3850600550"/>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rtl="0"/>
            <a:fld id="{E5665286-4FE8-4E7E-9AB5-C6B3411311E2}" type="datetime1">
              <a:rPr lang="tr-TR" noProof="0" smtClean="0"/>
              <a:t>18.11.2020</a:t>
            </a:fld>
            <a:endParaRPr lang="tr-TR" noProof="0" dirty="0"/>
          </a:p>
        </p:txBody>
      </p:sp>
      <p:sp>
        <p:nvSpPr>
          <p:cNvPr id="4" name="Footer Placeholder 3"/>
          <p:cNvSpPr>
            <a:spLocks noGrp="1"/>
          </p:cNvSpPr>
          <p:nvPr>
            <p:ph type="ftr" sz="quarter" idx="11"/>
          </p:nvPr>
        </p:nvSpPr>
        <p:spPr/>
        <p:txBody>
          <a:bodyPr/>
          <a:lstStyle/>
          <a:p>
            <a:pPr rtl="0"/>
            <a:r>
              <a:rPr lang="tr-TR" noProof="0" smtClean="0"/>
              <a:t>Alt bilgi ekleme</a:t>
            </a:r>
            <a:endParaRPr lang="tr-TR" noProof="0" dirty="0"/>
          </a:p>
        </p:txBody>
      </p:sp>
      <p:sp>
        <p:nvSpPr>
          <p:cNvPr id="5" name="Slide Number Placeholder 4"/>
          <p:cNvSpPr>
            <a:spLocks noGrp="1"/>
          </p:cNvSpPr>
          <p:nvPr>
            <p:ph type="sldNum" sz="quarter" idx="12"/>
          </p:nvPr>
        </p:nvSpPr>
        <p:spPr/>
        <p:txBody>
          <a:bodyPr/>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173147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rtl="0"/>
            <a:fld id="{E4EC1DD7-3944-40EA-A140-283383FF3BC6}" type="datetime1">
              <a:rPr lang="tr-TR" noProof="0" smtClean="0"/>
              <a:t>18.11.2020</a:t>
            </a:fld>
            <a:endParaRPr lang="tr-TR" noProof="0" dirty="0"/>
          </a:p>
        </p:txBody>
      </p:sp>
      <p:sp>
        <p:nvSpPr>
          <p:cNvPr id="3" name="Footer Placeholder 2"/>
          <p:cNvSpPr>
            <a:spLocks noGrp="1"/>
          </p:cNvSpPr>
          <p:nvPr>
            <p:ph type="ftr" sz="quarter" idx="11"/>
          </p:nvPr>
        </p:nvSpPr>
        <p:spPr/>
        <p:txBody>
          <a:bodyPr/>
          <a:lstStyle/>
          <a:p>
            <a:pPr rtl="0"/>
            <a:r>
              <a:rPr lang="tr-TR" noProof="0" smtClean="0"/>
              <a:t>Alt bilgi ekleme</a:t>
            </a:r>
            <a:endParaRPr lang="tr-TR" noProof="0" dirty="0"/>
          </a:p>
        </p:txBody>
      </p:sp>
      <p:sp>
        <p:nvSpPr>
          <p:cNvPr id="4" name="Slide Number Placeholder 3"/>
          <p:cNvSpPr>
            <a:spLocks noGrp="1"/>
          </p:cNvSpPr>
          <p:nvPr>
            <p:ph type="sldNum" sz="quarter" idx="12"/>
          </p:nvPr>
        </p:nvSpPr>
        <p:spPr/>
        <p:txBody>
          <a:bodyPr/>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394133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18.11.2020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497248134"/>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18.11.2020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304434421"/>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rtl="0"/>
            <a:fld id="{E5C3D9BF-238D-4D60-9817-065B299944A6}" type="datetime1">
              <a:rPr lang="tr-TR" noProof="0" smtClean="0"/>
              <a:t>18.11.2020</a:t>
            </a:fld>
            <a:endParaRPr lang="tr-TR" noProof="0"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rtl="0"/>
            <a:r>
              <a:rPr lang="tr-TR" noProof="0" smtClean="0"/>
              <a:t>Alt bilgi ekleme</a:t>
            </a:r>
            <a:endParaRPr lang="tr-TR" noProof="0"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rtl="0"/>
            <a:fld id="{E31375A4-56A4-47D6-9801-1991572033F7}" type="slidenum">
              <a:rPr lang="tr-TR" noProof="0" smtClean="0"/>
              <a:pPr/>
              <a:t>‹#›</a:t>
            </a:fld>
            <a:endParaRPr lang="tr-TR" noProof="0" dirty="0"/>
          </a:p>
        </p:txBody>
      </p:sp>
      <p:sp>
        <p:nvSpPr>
          <p:cNvPr id="8" name="Dikdörtgen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Tree>
    <p:extLst>
      <p:ext uri="{BB962C8B-B14F-4D97-AF65-F5344CB8AC3E}">
        <p14:creationId xmlns:p14="http://schemas.microsoft.com/office/powerpoint/2010/main" val="130272663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9833"/>
            <a:ext cx="12192000" cy="7597833"/>
          </a:xfrm>
          <a:prstGeom prst="rect">
            <a:avLst/>
          </a:prstGeom>
        </p:spPr>
      </p:pic>
      <p:sp>
        <p:nvSpPr>
          <p:cNvPr id="20" name="Yuvarlatılmış Dikdörtgen 19"/>
          <p:cNvSpPr/>
          <p:nvPr/>
        </p:nvSpPr>
        <p:spPr>
          <a:xfrm>
            <a:off x="0" y="6500553"/>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Resi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468" y="5972639"/>
            <a:ext cx="885361" cy="885361"/>
          </a:xfrm>
          <a:prstGeom prst="rect">
            <a:avLst/>
          </a:prstGeom>
        </p:spPr>
      </p:pic>
      <p:sp>
        <p:nvSpPr>
          <p:cNvPr id="22" name="Dikdörtgen 21"/>
          <p:cNvSpPr/>
          <p:nvPr/>
        </p:nvSpPr>
        <p:spPr>
          <a:xfrm>
            <a:off x="8903035" y="6468589"/>
            <a:ext cx="1858201" cy="461665"/>
          </a:xfrm>
          <a:prstGeom prst="rect">
            <a:avLst/>
          </a:prstGeom>
        </p:spPr>
        <p:txBody>
          <a:bodyPr wrap="none">
            <a:spAutoFit/>
          </a:bodyPr>
          <a:lstStyle/>
          <a:p>
            <a:r>
              <a:rPr lang="tr-TR" sz="2400" dirty="0">
                <a:solidFill>
                  <a:schemeClr val="bg1"/>
                </a:solidFill>
              </a:rPr>
              <a:t>ÜNİVERSİTESİ</a:t>
            </a:r>
          </a:p>
        </p:txBody>
      </p:sp>
      <p:sp>
        <p:nvSpPr>
          <p:cNvPr id="23" name="Dikdörtgen 22"/>
          <p:cNvSpPr/>
          <p:nvPr/>
        </p:nvSpPr>
        <p:spPr>
          <a:xfrm>
            <a:off x="1606508" y="6448443"/>
            <a:ext cx="1896673" cy="461665"/>
          </a:xfrm>
          <a:prstGeom prst="rect">
            <a:avLst/>
          </a:prstGeom>
        </p:spPr>
        <p:txBody>
          <a:bodyPr wrap="none">
            <a:spAutoFit/>
          </a:bodyPr>
          <a:lstStyle/>
          <a:p>
            <a:r>
              <a:rPr lang="tr-TR" sz="2400" dirty="0">
                <a:solidFill>
                  <a:schemeClr val="bg1"/>
                </a:solidFill>
              </a:rPr>
              <a:t>GÜMÜŞHANE</a:t>
            </a:r>
            <a:endParaRPr lang="tr-TR" sz="2400" dirty="0"/>
          </a:p>
        </p:txBody>
      </p:sp>
    </p:spTree>
    <p:extLst>
      <p:ext uri="{BB962C8B-B14F-4D97-AF65-F5344CB8AC3E}">
        <p14:creationId xmlns:p14="http://schemas.microsoft.com/office/powerpoint/2010/main" val="2023378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7"/>
          </a:xfrm>
        </p:spPr>
        <p:txBody>
          <a:bodyPr>
            <a:noAutofit/>
          </a:bodyPr>
          <a:lstStyle/>
          <a:p>
            <a:r>
              <a:rPr lang="tr-TR" sz="1800" b="1" dirty="0" smtClean="0"/>
              <a:t/>
            </a:r>
            <a:br>
              <a:rPr lang="tr-TR" sz="1800" b="1" dirty="0" smtClean="0"/>
            </a:br>
            <a:r>
              <a:rPr lang="tr-TR" sz="1800" b="1" dirty="0" smtClean="0"/>
              <a:t>DÖRDÜNCÜ </a:t>
            </a:r>
            <a:r>
              <a:rPr lang="tr-TR" sz="1800" b="1" dirty="0"/>
              <a:t>BÖLÜM</a:t>
            </a:r>
            <a:br>
              <a:rPr lang="tr-TR" sz="1800" b="1" dirty="0"/>
            </a:br>
            <a:r>
              <a:rPr lang="tr-TR" sz="1800" b="1" dirty="0"/>
              <a:t>Eğitim Öğretim ile İlgili Genel Esaslar </a:t>
            </a:r>
            <a:r>
              <a:rPr lang="tr-TR" sz="1800" b="1" dirty="0" smtClean="0"/>
              <a:t/>
            </a:r>
            <a:br>
              <a:rPr lang="tr-TR" sz="1800" b="1" dirty="0" smtClean="0"/>
            </a:br>
            <a:endParaRPr lang="tr-TR" sz="1800" b="1" dirty="0"/>
          </a:p>
        </p:txBody>
      </p:sp>
      <p:sp>
        <p:nvSpPr>
          <p:cNvPr id="5" name="İçerik Yer Tutucusu 4"/>
          <p:cNvSpPr>
            <a:spLocks noGrp="1"/>
          </p:cNvSpPr>
          <p:nvPr>
            <p:ph sz="quarter" idx="13"/>
          </p:nvPr>
        </p:nvSpPr>
        <p:spPr>
          <a:xfrm>
            <a:off x="913774" y="1106424"/>
            <a:ext cx="10363826" cy="5137422"/>
          </a:xfrm>
        </p:spPr>
        <p:txBody>
          <a:bodyPr>
            <a:normAutofit fontScale="77500" lnSpcReduction="20000"/>
          </a:bodyPr>
          <a:lstStyle/>
          <a:p>
            <a:pPr marL="0" indent="0">
              <a:spcBef>
                <a:spcPts val="0"/>
              </a:spcBef>
              <a:buNone/>
            </a:pPr>
            <a:r>
              <a:rPr lang="tr-TR" b="1" cap="none" dirty="0"/>
              <a:t>Ders saydırma</a:t>
            </a:r>
          </a:p>
          <a:p>
            <a:pPr marL="0" indent="0">
              <a:spcBef>
                <a:spcPts val="0"/>
              </a:spcBef>
              <a:buNone/>
            </a:pPr>
            <a:r>
              <a:rPr lang="tr-TR" b="1" cap="none" dirty="0"/>
              <a:t>MADDE 24 </a:t>
            </a:r>
            <a:r>
              <a:rPr lang="tr-TR" cap="none" dirty="0"/>
              <a:t>– (1) Lisansüstü programlarda kayıt yapan öğrencilerin ders saydırma işlemleri ile ilgili esaslar Senato tarafından belirlenir.</a:t>
            </a:r>
          </a:p>
          <a:p>
            <a:pPr marL="0" indent="0">
              <a:spcBef>
                <a:spcPts val="0"/>
              </a:spcBef>
              <a:buNone/>
            </a:pPr>
            <a:r>
              <a:rPr lang="tr-TR" b="1" cap="none" dirty="0"/>
              <a:t>Sınav ve değerlendirme</a:t>
            </a:r>
          </a:p>
          <a:p>
            <a:pPr marL="0" indent="0">
              <a:spcBef>
                <a:spcPts val="0"/>
              </a:spcBef>
              <a:buNone/>
            </a:pPr>
            <a:r>
              <a:rPr lang="tr-TR" b="1" cap="none" dirty="0"/>
              <a:t>MADDE 25 – </a:t>
            </a:r>
            <a:r>
              <a:rPr lang="tr-TR" cap="none" dirty="0"/>
              <a:t>(1) Öğrenciler; kayıt yaptırdıkları her bir ders için en az bir ara sınav -veya yarıyıl içi çalışması- ve yarıyıl sonu sınavına tabi tutulur. Yarıyıl içi çalışması; proje, ödev veya seminer şeklinde yapılabilir.</a:t>
            </a:r>
          </a:p>
          <a:p>
            <a:pPr marL="0" indent="0">
              <a:spcBef>
                <a:spcPts val="0"/>
              </a:spcBef>
              <a:buNone/>
            </a:pPr>
            <a:r>
              <a:rPr lang="tr-TR" cap="none" dirty="0"/>
              <a:t>(</a:t>
            </a:r>
            <a:r>
              <a:rPr lang="tr-TR" cap="none" dirty="0" smtClean="0"/>
              <a:t>2) Öğrenci </a:t>
            </a:r>
            <a:r>
              <a:rPr lang="tr-TR" cap="none" dirty="0"/>
              <a:t>bir dersten yarıyıl sonu sınavına girebilmesi için teorik derslerin en az %70’ine, uygulama veya varsa laboratuvar çalışmalarının en az %80’ine devam etmiş olmalıdır.</a:t>
            </a:r>
          </a:p>
          <a:p>
            <a:pPr marL="0" indent="0">
              <a:spcBef>
                <a:spcPts val="0"/>
              </a:spcBef>
              <a:buNone/>
            </a:pPr>
            <a:r>
              <a:rPr lang="tr-TR" cap="none" dirty="0"/>
              <a:t>(</a:t>
            </a:r>
            <a:r>
              <a:rPr lang="tr-TR" cap="none" dirty="0" smtClean="0"/>
              <a:t>3) Öğrencinin </a:t>
            </a:r>
            <a:r>
              <a:rPr lang="tr-TR" cap="none" dirty="0"/>
              <a:t>herhangi bir yarıyıldan sonra programına devam edebilmesi için ek başarı koşulları belirlenebilir.</a:t>
            </a:r>
          </a:p>
          <a:p>
            <a:pPr marL="0" indent="0">
              <a:spcBef>
                <a:spcPts val="0"/>
              </a:spcBef>
              <a:buNone/>
            </a:pPr>
            <a:r>
              <a:rPr lang="tr-TR" cap="none" dirty="0"/>
              <a:t>(</a:t>
            </a:r>
            <a:r>
              <a:rPr lang="tr-TR" cap="none" dirty="0" smtClean="0"/>
              <a:t>4) Yeterlik</a:t>
            </a:r>
            <a:r>
              <a:rPr lang="tr-TR" cap="none" dirty="0"/>
              <a:t>, seviye tespit veya ders başarılarını ölçen tüm sınavlar, kağıt ortamında ve eş zamanlı olarak yapılabileceği gibi alan ve zorluk düzeyine göre tasnif edilerek güvenli biçimde saklanan bir soru bankasından, her bir adaya farklı zamanlarda farklı soru sorulmasına izin verecek şekilde elektronik ortamda da uygulanabilir. Sınavlarda sorulacak soruların hazırlanması, soru bankasının oluşturulması ve şifrelenmesi, sınav sorularının kâğıt ortamında veya elektronik ortamda saklanması ile sınav güvenliğinin sağlanmasında Üniversite tarafından belirlenen esaslar uygulanır.</a:t>
            </a:r>
          </a:p>
          <a:p>
            <a:pPr marL="0" indent="0">
              <a:spcBef>
                <a:spcPts val="0"/>
              </a:spcBef>
              <a:buNone/>
            </a:pPr>
            <a:r>
              <a:rPr lang="tr-TR" cap="none" dirty="0"/>
              <a:t>(</a:t>
            </a:r>
            <a:r>
              <a:rPr lang="tr-TR" cap="none" dirty="0" smtClean="0"/>
              <a:t>5) Seminer</a:t>
            </a:r>
            <a:r>
              <a:rPr lang="tr-TR" cap="none" dirty="0"/>
              <a:t>, tez ve uzmanlık alan dersleri kredisiz olup, genel ortalamaya dahil edilmez.</a:t>
            </a:r>
          </a:p>
          <a:p>
            <a:pPr marL="0" indent="0">
              <a:spcBef>
                <a:spcPts val="0"/>
              </a:spcBef>
              <a:buNone/>
            </a:pPr>
            <a:r>
              <a:rPr lang="tr-TR" b="1" cap="none" dirty="0"/>
              <a:t>Ders başarı notları</a:t>
            </a:r>
          </a:p>
          <a:p>
            <a:pPr marL="0" indent="0">
              <a:spcBef>
                <a:spcPts val="0"/>
              </a:spcBef>
              <a:buNone/>
            </a:pPr>
            <a:r>
              <a:rPr lang="tr-TR" b="1" cap="none" dirty="0"/>
              <a:t>MADDE 26 </a:t>
            </a:r>
            <a:r>
              <a:rPr lang="tr-TR" cap="none" dirty="0"/>
              <a:t>– (1) Her ders için en az bir ara sınav yapılır. Ara sınavın harf notuna katkısı % 40’tır. Bir ara sınav yapılması halinde % 40’ı, birden fazla ara sınav ve yarıyıl içi çalışması yapılması halinde, bu sınavların ve yarıyıl içi çalışmalarının yüzdelik oranlarının toplamının harf notuna katkısı % 40’ı geçmeyecek şekilde dersin öğretim üyesi tarafından belirlenir. Dönem başında sınav sayısı ve yüzde ağırlıkları ilan edilir.</a:t>
            </a: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383000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4" fill="hold" grpId="0" nodeType="after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xEl>
                                              <p:pRg st="8" end="8"/>
                                            </p:txEl>
                                          </p:spTgt>
                                        </p:tgtEl>
                                        <p:attrNameLst>
                                          <p:attrName>style.visibility</p:attrName>
                                        </p:attrNameLst>
                                      </p:cBhvr>
                                      <p:to>
                                        <p:strVal val="visible"/>
                                      </p:to>
                                    </p:set>
                                    <p:anim calcmode="lin" valueType="num">
                                      <p:cBhvr additive="base">
                                        <p:cTn id="5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 presetClass="entr" presetSubtype="4" fill="hold" grpId="0" nodeType="after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 calcmode="lin" valueType="num">
                                      <p:cBhvr additive="base">
                                        <p:cTn id="5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7"/>
          </a:xfrm>
        </p:spPr>
        <p:txBody>
          <a:bodyPr>
            <a:noAutofit/>
          </a:bodyPr>
          <a:lstStyle/>
          <a:p>
            <a:r>
              <a:rPr lang="tr-TR" sz="1800" b="1" dirty="0" smtClean="0"/>
              <a:t/>
            </a:r>
            <a:br>
              <a:rPr lang="tr-TR" sz="1800" b="1" dirty="0" smtClean="0"/>
            </a:br>
            <a:r>
              <a:rPr lang="tr-TR" sz="1800" b="1" dirty="0" smtClean="0"/>
              <a:t>DÖRDÜNCÜ </a:t>
            </a:r>
            <a:r>
              <a:rPr lang="tr-TR" sz="1800" b="1" dirty="0"/>
              <a:t>BÖLÜM</a:t>
            </a:r>
            <a:br>
              <a:rPr lang="tr-TR" sz="1800" b="1" dirty="0"/>
            </a:br>
            <a:r>
              <a:rPr lang="tr-TR" sz="1800" b="1" dirty="0"/>
              <a:t>Eğitim Öğretim ile İlgili Genel Esaslar </a:t>
            </a:r>
            <a:r>
              <a:rPr lang="tr-TR" sz="1800" b="1" dirty="0" smtClean="0"/>
              <a:t/>
            </a:r>
            <a:br>
              <a:rPr lang="tr-TR" sz="1800" b="1" dirty="0" smtClean="0"/>
            </a:br>
            <a:endParaRPr lang="tr-TR" sz="1800" b="1" dirty="0"/>
          </a:p>
        </p:txBody>
      </p:sp>
      <p:sp>
        <p:nvSpPr>
          <p:cNvPr id="5" name="İçerik Yer Tutucusu 4"/>
          <p:cNvSpPr>
            <a:spLocks noGrp="1"/>
          </p:cNvSpPr>
          <p:nvPr>
            <p:ph sz="quarter" idx="13"/>
          </p:nvPr>
        </p:nvSpPr>
        <p:spPr>
          <a:xfrm>
            <a:off x="913774" y="1106424"/>
            <a:ext cx="10363826" cy="5137422"/>
          </a:xfrm>
        </p:spPr>
        <p:txBody>
          <a:bodyPr>
            <a:normAutofit fontScale="55000" lnSpcReduction="20000"/>
          </a:bodyPr>
          <a:lstStyle/>
          <a:p>
            <a:pPr marL="0" indent="0">
              <a:spcBef>
                <a:spcPts val="0"/>
              </a:spcBef>
              <a:buNone/>
            </a:pPr>
            <a:r>
              <a:rPr lang="tr-TR" cap="none" dirty="0"/>
              <a:t>(</a:t>
            </a:r>
            <a:r>
              <a:rPr lang="tr-TR" cap="none" dirty="0" smtClean="0"/>
              <a:t>2) Yarıyıl </a:t>
            </a:r>
            <a:r>
              <a:rPr lang="tr-TR" cap="none" dirty="0"/>
              <a:t>sonu sınavının harf notuna katkısı %60’tır ve en az 50 puan alınması gerekir. Yarıyıl sonu sınavını gerektirmeyen proje, stüdyo ve bunlara benzer dersler enstitü anabilim dalı başkanlığının görüşleri de alınarak enstitü kurulunun kararı ile belirlenir ve Üniversitenin Öğrenci İşleri Daire Başkanlığına bildirilir. Bu durumda, yarıyıl ders notu  öğrencinin  yarıyıl  içi   çalışmaları   göz   önünde   tutularak   verilir.   Bir   ders   ve   o   dersin   uygulama   veya </a:t>
            </a:r>
            <a:r>
              <a:rPr lang="tr-TR" cap="none" dirty="0" err="1"/>
              <a:t>laboratuvarıayrı</a:t>
            </a:r>
            <a:r>
              <a:rPr lang="tr-TR" cap="none" dirty="0"/>
              <a:t> ayrı değerlendirilebilir. Bu durumda yukarıdaki fıkralarda belirtilen esaslar ders ve uygulama veya </a:t>
            </a:r>
            <a:r>
              <a:rPr lang="tr-TR" cap="none" dirty="0" err="1"/>
              <a:t>laboratuvariçin</a:t>
            </a:r>
            <a:r>
              <a:rPr lang="tr-TR" cap="none" dirty="0"/>
              <a:t> ayrı ayrı uygulanır.</a:t>
            </a:r>
          </a:p>
          <a:p>
            <a:pPr marL="0" indent="0">
              <a:spcBef>
                <a:spcPts val="0"/>
              </a:spcBef>
              <a:buNone/>
            </a:pPr>
            <a:r>
              <a:rPr lang="tr-TR" cap="none" dirty="0"/>
              <a:t>(</a:t>
            </a:r>
            <a:r>
              <a:rPr lang="tr-TR" cap="none" dirty="0" smtClean="0"/>
              <a:t>3) Öğrencilerin </a:t>
            </a:r>
            <a:r>
              <a:rPr lang="tr-TR" cap="none" dirty="0"/>
              <a:t>aldıkları her ders için notların değerlendirilmesinde aşağıdaki tablo esas alınır:</a:t>
            </a:r>
          </a:p>
          <a:p>
            <a:pPr marL="0" indent="0">
              <a:spcBef>
                <a:spcPts val="0"/>
              </a:spcBef>
              <a:buNone/>
            </a:pPr>
            <a:r>
              <a:rPr lang="tr-TR" cap="none" dirty="0" smtClean="0"/>
              <a:t>Puan	Yarıyıl </a:t>
            </a:r>
            <a:r>
              <a:rPr lang="tr-TR" cap="none" dirty="0"/>
              <a:t>Ders </a:t>
            </a:r>
            <a:r>
              <a:rPr lang="tr-TR" cap="none" dirty="0" smtClean="0"/>
              <a:t>Notu                   </a:t>
            </a:r>
            <a:r>
              <a:rPr lang="tr-TR" cap="none" dirty="0"/>
              <a:t>Katsayısı</a:t>
            </a:r>
          </a:p>
          <a:p>
            <a:pPr marL="0" indent="0">
              <a:spcBef>
                <a:spcPts val="0"/>
              </a:spcBef>
              <a:buNone/>
            </a:pPr>
            <a:r>
              <a:rPr lang="tr-TR" cap="none" dirty="0"/>
              <a:t>81-100	</a:t>
            </a:r>
            <a:r>
              <a:rPr lang="tr-TR" cap="none" dirty="0" smtClean="0"/>
              <a:t>        AA</a:t>
            </a:r>
            <a:r>
              <a:rPr lang="tr-TR" cap="none" dirty="0"/>
              <a:t>	</a:t>
            </a:r>
            <a:r>
              <a:rPr lang="tr-TR" cap="none" dirty="0" smtClean="0"/>
              <a:t>	4,00</a:t>
            </a:r>
            <a:endParaRPr lang="tr-TR" cap="none" dirty="0"/>
          </a:p>
          <a:p>
            <a:pPr marL="0" indent="0">
              <a:spcBef>
                <a:spcPts val="0"/>
              </a:spcBef>
              <a:buNone/>
            </a:pPr>
            <a:r>
              <a:rPr lang="tr-TR" cap="none" dirty="0"/>
              <a:t>76-80	</a:t>
            </a:r>
            <a:r>
              <a:rPr lang="tr-TR" cap="none" dirty="0" smtClean="0"/>
              <a:t>        BA</a:t>
            </a:r>
            <a:r>
              <a:rPr lang="tr-TR" cap="none" dirty="0"/>
              <a:t>	</a:t>
            </a:r>
            <a:r>
              <a:rPr lang="tr-TR" cap="none" dirty="0" smtClean="0"/>
              <a:t>	3,50</a:t>
            </a:r>
            <a:endParaRPr lang="tr-TR" cap="none" dirty="0"/>
          </a:p>
          <a:p>
            <a:pPr marL="0" indent="0">
              <a:spcBef>
                <a:spcPts val="0"/>
              </a:spcBef>
              <a:buNone/>
            </a:pPr>
            <a:r>
              <a:rPr lang="tr-TR" cap="none" dirty="0"/>
              <a:t>70-75	</a:t>
            </a:r>
            <a:r>
              <a:rPr lang="tr-TR" cap="none" dirty="0" smtClean="0"/>
              <a:t>        BB</a:t>
            </a:r>
            <a:r>
              <a:rPr lang="tr-TR" cap="none" dirty="0"/>
              <a:t>	</a:t>
            </a:r>
            <a:r>
              <a:rPr lang="tr-TR" cap="none" dirty="0" smtClean="0"/>
              <a:t>	3,00</a:t>
            </a:r>
            <a:endParaRPr lang="tr-TR" cap="none" dirty="0"/>
          </a:p>
          <a:p>
            <a:pPr marL="0" indent="0">
              <a:spcBef>
                <a:spcPts val="0"/>
              </a:spcBef>
              <a:buNone/>
            </a:pPr>
            <a:r>
              <a:rPr lang="tr-TR" cap="none" dirty="0"/>
              <a:t>60-69	</a:t>
            </a:r>
            <a:r>
              <a:rPr lang="tr-TR" cap="none" dirty="0" smtClean="0"/>
              <a:t>        CB</a:t>
            </a:r>
            <a:r>
              <a:rPr lang="tr-TR" cap="none" dirty="0"/>
              <a:t>	</a:t>
            </a:r>
            <a:r>
              <a:rPr lang="tr-TR" cap="none" dirty="0" smtClean="0"/>
              <a:t>	2,50</a:t>
            </a:r>
            <a:endParaRPr lang="tr-TR" cap="none" dirty="0"/>
          </a:p>
          <a:p>
            <a:pPr marL="0" indent="0">
              <a:spcBef>
                <a:spcPts val="0"/>
              </a:spcBef>
              <a:buNone/>
            </a:pPr>
            <a:r>
              <a:rPr lang="tr-TR" cap="none" dirty="0"/>
              <a:t>50-59	</a:t>
            </a:r>
            <a:r>
              <a:rPr lang="tr-TR" cap="none" dirty="0" smtClean="0"/>
              <a:t>        CC</a:t>
            </a:r>
            <a:r>
              <a:rPr lang="tr-TR" cap="none" dirty="0"/>
              <a:t>	</a:t>
            </a:r>
            <a:r>
              <a:rPr lang="tr-TR" cap="none" dirty="0" smtClean="0"/>
              <a:t>	2,00</a:t>
            </a:r>
            <a:endParaRPr lang="tr-TR" cap="none" dirty="0"/>
          </a:p>
          <a:p>
            <a:pPr marL="0" indent="0">
              <a:spcBef>
                <a:spcPts val="0"/>
              </a:spcBef>
              <a:buNone/>
            </a:pPr>
            <a:r>
              <a:rPr lang="tr-TR" cap="none" dirty="0"/>
              <a:t>45-49	</a:t>
            </a:r>
            <a:r>
              <a:rPr lang="tr-TR" cap="none" dirty="0" smtClean="0"/>
              <a:t>        DC</a:t>
            </a:r>
            <a:r>
              <a:rPr lang="tr-TR" cap="none" dirty="0"/>
              <a:t>	</a:t>
            </a:r>
            <a:r>
              <a:rPr lang="tr-TR" cap="none" dirty="0" smtClean="0"/>
              <a:t>	1,50</a:t>
            </a:r>
            <a:endParaRPr lang="tr-TR" cap="none" dirty="0"/>
          </a:p>
          <a:p>
            <a:pPr marL="0" indent="0">
              <a:spcBef>
                <a:spcPts val="0"/>
              </a:spcBef>
              <a:buNone/>
            </a:pPr>
            <a:r>
              <a:rPr lang="tr-TR" cap="none" dirty="0"/>
              <a:t>40-44	</a:t>
            </a:r>
            <a:r>
              <a:rPr lang="tr-TR" cap="none" dirty="0" smtClean="0"/>
              <a:t>        DD</a:t>
            </a:r>
            <a:r>
              <a:rPr lang="tr-TR" cap="none" dirty="0"/>
              <a:t>	</a:t>
            </a:r>
            <a:r>
              <a:rPr lang="tr-TR" cap="none" dirty="0" smtClean="0"/>
              <a:t>	1,00</a:t>
            </a:r>
            <a:endParaRPr lang="tr-TR" cap="none" dirty="0"/>
          </a:p>
          <a:p>
            <a:pPr marL="0" indent="0">
              <a:spcBef>
                <a:spcPts val="0"/>
              </a:spcBef>
              <a:buNone/>
            </a:pPr>
            <a:r>
              <a:rPr lang="tr-TR" cap="none" dirty="0"/>
              <a:t>30-39	</a:t>
            </a:r>
            <a:r>
              <a:rPr lang="tr-TR" cap="none" dirty="0" smtClean="0"/>
              <a:t>        FD</a:t>
            </a:r>
            <a:r>
              <a:rPr lang="tr-TR" cap="none" dirty="0"/>
              <a:t>	</a:t>
            </a:r>
            <a:r>
              <a:rPr lang="tr-TR" cap="none" dirty="0" smtClean="0"/>
              <a:t>	0,50</a:t>
            </a:r>
            <a:endParaRPr lang="tr-TR" cap="none" dirty="0"/>
          </a:p>
          <a:p>
            <a:pPr marL="0" indent="0">
              <a:spcBef>
                <a:spcPts val="0"/>
              </a:spcBef>
              <a:buNone/>
            </a:pPr>
            <a:r>
              <a:rPr lang="tr-TR" cap="none" dirty="0"/>
              <a:t>0-29	</a:t>
            </a:r>
            <a:r>
              <a:rPr lang="tr-TR" cap="none" dirty="0" smtClean="0"/>
              <a:t>        FF</a:t>
            </a:r>
            <a:r>
              <a:rPr lang="tr-TR" cap="none" dirty="0"/>
              <a:t>	</a:t>
            </a:r>
            <a:r>
              <a:rPr lang="tr-TR" cap="none" dirty="0" smtClean="0"/>
              <a:t>	0,00</a:t>
            </a:r>
            <a:endParaRPr lang="tr-TR" cap="none" dirty="0"/>
          </a:p>
          <a:p>
            <a:pPr marL="0" indent="0">
              <a:spcBef>
                <a:spcPts val="0"/>
              </a:spcBef>
              <a:buNone/>
            </a:pPr>
            <a:r>
              <a:rPr lang="tr-TR" cap="none" dirty="0"/>
              <a:t>(</a:t>
            </a:r>
            <a:r>
              <a:rPr lang="tr-TR" cap="none" dirty="0" smtClean="0"/>
              <a:t>4) Diğer </a:t>
            </a:r>
            <a:r>
              <a:rPr lang="tr-TR" cap="none" dirty="0"/>
              <a:t>harf notlarının anlamları aşağıda belirtilmiştir:</a:t>
            </a:r>
          </a:p>
          <a:p>
            <a:pPr marL="0" indent="0">
              <a:spcBef>
                <a:spcPts val="0"/>
              </a:spcBef>
              <a:buNone/>
            </a:pPr>
            <a:r>
              <a:rPr lang="tr-TR" cap="none" dirty="0" smtClean="0"/>
              <a:t>a) G</a:t>
            </a:r>
            <a:r>
              <a:rPr lang="tr-TR" cap="none" dirty="0"/>
              <a:t>: Geçer (Başarılı) notu; kredisiz derslerden geçen öğrencilerle ve tez çalışmalarını başarı ile tamamlayan öğrencilere verilir.</a:t>
            </a:r>
          </a:p>
          <a:p>
            <a:pPr marL="0" indent="0">
              <a:spcBef>
                <a:spcPts val="0"/>
              </a:spcBef>
              <a:buNone/>
            </a:pPr>
            <a:r>
              <a:rPr lang="tr-TR" cap="none" dirty="0" smtClean="0"/>
              <a:t>b) K</a:t>
            </a:r>
            <a:r>
              <a:rPr lang="tr-TR" cap="none" dirty="0"/>
              <a:t>: Kalır (Başarısız) notu; kredisiz dersler ile tez çalışmalarında başarı gösteremeyen öğrencilere verilir. Bu not genel başarı notu hesaplarına katılmaz.</a:t>
            </a:r>
          </a:p>
          <a:p>
            <a:pPr marL="0" indent="0">
              <a:spcBef>
                <a:spcPts val="0"/>
              </a:spcBef>
              <a:buNone/>
            </a:pPr>
            <a:r>
              <a:rPr lang="tr-TR" cap="none" dirty="0" smtClean="0"/>
              <a:t>c) S</a:t>
            </a:r>
            <a:r>
              <a:rPr lang="tr-TR" cap="none" dirty="0"/>
              <a:t>: Süren çalışma; tez çalışmalarını başarılı olarak sürdürmekte olan öğrencilere verilir ve bu not genel başarı notu hesaplamalarına katılmaz. Tez teslim edildiğinde S notu G notuna çevrilir.</a:t>
            </a:r>
          </a:p>
          <a:p>
            <a:pPr marL="0" indent="0">
              <a:spcBef>
                <a:spcPts val="0"/>
              </a:spcBef>
              <a:buNone/>
            </a:pPr>
            <a:r>
              <a:rPr lang="tr-TR" cap="none" dirty="0"/>
              <a:t>ç) D: Devamsız notu; devamsız öğrencilere verilir.</a:t>
            </a:r>
          </a:p>
          <a:p>
            <a:pPr marL="0" indent="0">
              <a:spcBef>
                <a:spcPts val="0"/>
              </a:spcBef>
              <a:buNone/>
            </a:pPr>
            <a:r>
              <a:rPr lang="tr-TR" cap="none" dirty="0" smtClean="0"/>
              <a:t>d) M</a:t>
            </a:r>
            <a:r>
              <a:rPr lang="tr-TR" cap="none" dirty="0"/>
              <a:t>: Muaf notu; Üniversite dışından nakil yolu ile gelen öğrencilere önceden almış oldukları kredisiz ve ortalamaya katılmayan dersler için verilir. Dışarıdan yatay geçiş yoluyla gelip, herhangi bir dersi tekrarlaması gereken öğrencilere M notu verilmez. M notu genel başarı notu hesaplamalarına katılmaz.</a:t>
            </a:r>
          </a:p>
          <a:p>
            <a:pPr marL="0" indent="0">
              <a:spcBef>
                <a:spcPts val="0"/>
              </a:spcBef>
              <a:buNone/>
            </a:pPr>
            <a:r>
              <a:rPr lang="tr-TR" cap="none" dirty="0"/>
              <a:t>(</a:t>
            </a:r>
            <a:r>
              <a:rPr lang="tr-TR" cap="none" dirty="0" smtClean="0"/>
              <a:t>5) Bir </a:t>
            </a:r>
            <a:r>
              <a:rPr lang="tr-TR" cap="none" dirty="0"/>
              <a:t>dersten başarılı sayılabilmek için; o dersten yarıyıl notu olarak, yüksek lisans programında en az CB (2,50), doktora programında ise en az BB (3,00) almış olmak gerekir. Öğrenci başarısız olduğu en fazla iki dersin yerine danışmanın onayı ve Enstitü Yönetim Kurulunun kararı ile başka ders alabilir.</a:t>
            </a:r>
          </a:p>
          <a:p>
            <a:pPr marL="0" indent="0">
              <a:spcBef>
                <a:spcPts val="0"/>
              </a:spcBef>
              <a:buNone/>
            </a:pPr>
            <a:r>
              <a:rPr lang="tr-TR" cap="none" dirty="0"/>
              <a:t>(</a:t>
            </a:r>
            <a:r>
              <a:rPr lang="tr-TR" cap="none" dirty="0" smtClean="0"/>
              <a:t>6) Bir </a:t>
            </a:r>
            <a:r>
              <a:rPr lang="tr-TR" cap="none" dirty="0"/>
              <a:t>öğrencinin derslerini başarı ile tamamlamış sayılabilmesi için </a:t>
            </a:r>
            <a:r>
              <a:rPr lang="tr-TR" cap="none" dirty="0" err="1"/>
              <a:t>AGNO’sunun</a:t>
            </a:r>
            <a:r>
              <a:rPr lang="tr-TR" cap="none" dirty="0"/>
              <a:t> yüksek lisans programında en az 2,50, doktora programında ise en az 3,00 olması gerekir. </a:t>
            </a:r>
            <a:r>
              <a:rPr lang="tr-TR" cap="none" dirty="0" err="1"/>
              <a:t>AGNO’su</a:t>
            </a:r>
            <a:r>
              <a:rPr lang="tr-TR" cap="none" dirty="0"/>
              <a:t> bu değerlerin altında olan öğrenciler, öğrenim süresi içinde olmak koşuluyla, başarı notları bu değerlerin altında kalan derslerden yeteri kadarını tekrarlar ve/veya uygulama esasları hükümlerine göre yeni ders alabilirler. AGNO hesabında, tekrar edilen derslerden alınan son not geçerlidir. Bütün notlar öğrencinin not çizelgesine işlenir.</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8231214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 calcmode="lin" valueType="num">
                                      <p:cBhvr additive="base">
                                        <p:cTn id="5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 calcmode="lin" valueType="num">
                                      <p:cBhvr additive="base">
                                        <p:cTn id="6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 calcmode="lin" valueType="num">
                                      <p:cBhvr additive="base">
                                        <p:cTn id="6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5">
                                            <p:txEl>
                                              <p:pRg st="12" end="12"/>
                                            </p:txEl>
                                          </p:spTgt>
                                        </p:tgtEl>
                                        <p:attrNameLst>
                                          <p:attrName>style.visibility</p:attrName>
                                        </p:attrNameLst>
                                      </p:cBhvr>
                                      <p:to>
                                        <p:strVal val="visible"/>
                                      </p:to>
                                    </p:set>
                                    <p:anim calcmode="lin" valueType="num">
                                      <p:cBhvr additive="base">
                                        <p:cTn id="7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5">
                                            <p:txEl>
                                              <p:pRg st="13" end="13"/>
                                            </p:txEl>
                                          </p:spTgt>
                                        </p:tgtEl>
                                        <p:attrNameLst>
                                          <p:attrName>style.visibility</p:attrName>
                                        </p:attrNameLst>
                                      </p:cBhvr>
                                      <p:to>
                                        <p:strVal val="visible"/>
                                      </p:to>
                                    </p:set>
                                    <p:anim calcmode="lin" valueType="num">
                                      <p:cBhvr additive="base">
                                        <p:cTn id="7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79" fill="hold">
                            <p:stCondLst>
                              <p:cond delay="7000"/>
                            </p:stCondLst>
                            <p:childTnLst>
                              <p:par>
                                <p:cTn id="80" presetID="2" presetClass="entr" presetSubtype="4" fill="hold" grpId="0" nodeType="afterEffect">
                                  <p:stCondLst>
                                    <p:cond delay="0"/>
                                  </p:stCondLst>
                                  <p:childTnLst>
                                    <p:set>
                                      <p:cBhvr>
                                        <p:cTn id="81" dur="1" fill="hold">
                                          <p:stCondLst>
                                            <p:cond delay="0"/>
                                          </p:stCondLst>
                                        </p:cTn>
                                        <p:tgtEl>
                                          <p:spTgt spid="5">
                                            <p:txEl>
                                              <p:pRg st="14" end="14"/>
                                            </p:txEl>
                                          </p:spTgt>
                                        </p:tgtEl>
                                        <p:attrNameLst>
                                          <p:attrName>style.visibility</p:attrName>
                                        </p:attrNameLst>
                                      </p:cBhvr>
                                      <p:to>
                                        <p:strVal val="visible"/>
                                      </p:to>
                                    </p:set>
                                    <p:anim calcmode="lin" valueType="num">
                                      <p:cBhvr additive="base">
                                        <p:cTn id="82"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500"/>
                            </p:stCondLst>
                            <p:childTnLst>
                              <p:par>
                                <p:cTn id="85" presetID="2" presetClass="entr" presetSubtype="4" fill="hold" grpId="0" nodeType="afterEffect">
                                  <p:stCondLst>
                                    <p:cond delay="0"/>
                                  </p:stCondLst>
                                  <p:childTnLst>
                                    <p:set>
                                      <p:cBhvr>
                                        <p:cTn id="86" dur="1" fill="hold">
                                          <p:stCondLst>
                                            <p:cond delay="0"/>
                                          </p:stCondLst>
                                        </p:cTn>
                                        <p:tgtEl>
                                          <p:spTgt spid="5">
                                            <p:txEl>
                                              <p:pRg st="15" end="15"/>
                                            </p:txEl>
                                          </p:spTgt>
                                        </p:tgtEl>
                                        <p:attrNameLst>
                                          <p:attrName>style.visibility</p:attrName>
                                        </p:attrNameLst>
                                      </p:cBhvr>
                                      <p:to>
                                        <p:strVal val="visible"/>
                                      </p:to>
                                    </p:set>
                                    <p:anim calcmode="lin" valueType="num">
                                      <p:cBhvr additive="base">
                                        <p:cTn id="8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par>
                          <p:cTn id="89" fill="hold">
                            <p:stCondLst>
                              <p:cond delay="8000"/>
                            </p:stCondLst>
                            <p:childTnLst>
                              <p:par>
                                <p:cTn id="90" presetID="2" presetClass="entr" presetSubtype="4" fill="hold" grpId="0" nodeType="afterEffect">
                                  <p:stCondLst>
                                    <p:cond delay="0"/>
                                  </p:stCondLst>
                                  <p:childTnLst>
                                    <p:set>
                                      <p:cBhvr>
                                        <p:cTn id="91" dur="1" fill="hold">
                                          <p:stCondLst>
                                            <p:cond delay="0"/>
                                          </p:stCondLst>
                                        </p:cTn>
                                        <p:tgtEl>
                                          <p:spTgt spid="5">
                                            <p:txEl>
                                              <p:pRg st="16" end="16"/>
                                            </p:txEl>
                                          </p:spTgt>
                                        </p:tgtEl>
                                        <p:attrNameLst>
                                          <p:attrName>style.visibility</p:attrName>
                                        </p:attrNameLst>
                                      </p:cBhvr>
                                      <p:to>
                                        <p:strVal val="visible"/>
                                      </p:to>
                                    </p:set>
                                    <p:anim calcmode="lin" valueType="num">
                                      <p:cBhvr additive="base">
                                        <p:cTn id="92"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par>
                          <p:cTn id="94" fill="hold">
                            <p:stCondLst>
                              <p:cond delay="8500"/>
                            </p:stCondLst>
                            <p:childTnLst>
                              <p:par>
                                <p:cTn id="95" presetID="2" presetClass="entr" presetSubtype="4" fill="hold" grpId="0" nodeType="afterEffect">
                                  <p:stCondLst>
                                    <p:cond delay="0"/>
                                  </p:stCondLst>
                                  <p:childTnLst>
                                    <p:set>
                                      <p:cBhvr>
                                        <p:cTn id="96" dur="1" fill="hold">
                                          <p:stCondLst>
                                            <p:cond delay="0"/>
                                          </p:stCondLst>
                                        </p:cTn>
                                        <p:tgtEl>
                                          <p:spTgt spid="5">
                                            <p:txEl>
                                              <p:pRg st="17" end="17"/>
                                            </p:txEl>
                                          </p:spTgt>
                                        </p:tgtEl>
                                        <p:attrNameLst>
                                          <p:attrName>style.visibility</p:attrName>
                                        </p:attrNameLst>
                                      </p:cBhvr>
                                      <p:to>
                                        <p:strVal val="visible"/>
                                      </p:to>
                                    </p:set>
                                    <p:anim calcmode="lin" valueType="num">
                                      <p:cBhvr additive="base">
                                        <p:cTn id="97"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par>
                          <p:cTn id="99" fill="hold">
                            <p:stCondLst>
                              <p:cond delay="9000"/>
                            </p:stCondLst>
                            <p:childTnLst>
                              <p:par>
                                <p:cTn id="100" presetID="2" presetClass="entr" presetSubtype="4" fill="hold" grpId="0" nodeType="afterEffect">
                                  <p:stCondLst>
                                    <p:cond delay="0"/>
                                  </p:stCondLst>
                                  <p:childTnLst>
                                    <p:set>
                                      <p:cBhvr>
                                        <p:cTn id="101" dur="1" fill="hold">
                                          <p:stCondLst>
                                            <p:cond delay="0"/>
                                          </p:stCondLst>
                                        </p:cTn>
                                        <p:tgtEl>
                                          <p:spTgt spid="5">
                                            <p:txEl>
                                              <p:pRg st="18" end="18"/>
                                            </p:txEl>
                                          </p:spTgt>
                                        </p:tgtEl>
                                        <p:attrNameLst>
                                          <p:attrName>style.visibility</p:attrName>
                                        </p:attrNameLst>
                                      </p:cBhvr>
                                      <p:to>
                                        <p:strVal val="visible"/>
                                      </p:to>
                                    </p:set>
                                    <p:anim calcmode="lin" valueType="num">
                                      <p:cBhvr additive="base">
                                        <p:cTn id="102"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9500"/>
                            </p:stCondLst>
                            <p:childTnLst>
                              <p:par>
                                <p:cTn id="105" presetID="2" presetClass="entr" presetSubtype="4" fill="hold" grpId="0" nodeType="afterEffect">
                                  <p:stCondLst>
                                    <p:cond delay="0"/>
                                  </p:stCondLst>
                                  <p:childTnLst>
                                    <p:set>
                                      <p:cBhvr>
                                        <p:cTn id="106" dur="1" fill="hold">
                                          <p:stCondLst>
                                            <p:cond delay="0"/>
                                          </p:stCondLst>
                                        </p:cTn>
                                        <p:tgtEl>
                                          <p:spTgt spid="5">
                                            <p:txEl>
                                              <p:pRg st="19" end="19"/>
                                            </p:txEl>
                                          </p:spTgt>
                                        </p:tgtEl>
                                        <p:attrNameLst>
                                          <p:attrName>style.visibility</p:attrName>
                                        </p:attrNameLst>
                                      </p:cBhvr>
                                      <p:to>
                                        <p:strVal val="visible"/>
                                      </p:to>
                                    </p:set>
                                    <p:anim calcmode="lin" valueType="num">
                                      <p:cBhvr additive="base">
                                        <p:cTn id="107" dur="500" fill="hold"/>
                                        <p:tgtEl>
                                          <p:spTgt spid="5">
                                            <p:txEl>
                                              <p:pRg st="19" end="19"/>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5">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7"/>
          </a:xfrm>
        </p:spPr>
        <p:txBody>
          <a:bodyPr>
            <a:noAutofit/>
          </a:bodyPr>
          <a:lstStyle/>
          <a:p>
            <a:r>
              <a:rPr lang="tr-TR" sz="1800" b="1" dirty="0" smtClean="0"/>
              <a:t/>
            </a:r>
            <a:br>
              <a:rPr lang="tr-TR" sz="1800" b="1" dirty="0" smtClean="0"/>
            </a:br>
            <a:r>
              <a:rPr lang="tr-TR" sz="1800" b="1" dirty="0" smtClean="0"/>
              <a:t>DÖRDÜNCÜ </a:t>
            </a:r>
            <a:r>
              <a:rPr lang="tr-TR" sz="1800" b="1" dirty="0"/>
              <a:t>BÖLÜM</a:t>
            </a:r>
            <a:br>
              <a:rPr lang="tr-TR" sz="1800" b="1" dirty="0"/>
            </a:br>
            <a:r>
              <a:rPr lang="tr-TR" sz="1800" b="1" dirty="0"/>
              <a:t>Eğitim Öğretim ile İlgili Genel Esaslar </a:t>
            </a:r>
            <a:r>
              <a:rPr lang="tr-TR" sz="1800" b="1" dirty="0" smtClean="0"/>
              <a:t/>
            </a:r>
            <a:br>
              <a:rPr lang="tr-TR" sz="1800" b="1" dirty="0" smtClean="0"/>
            </a:br>
            <a:endParaRPr lang="tr-TR" sz="1800" b="1" dirty="0"/>
          </a:p>
        </p:txBody>
      </p:sp>
      <p:sp>
        <p:nvSpPr>
          <p:cNvPr id="5" name="İçerik Yer Tutucusu 4"/>
          <p:cNvSpPr>
            <a:spLocks noGrp="1"/>
          </p:cNvSpPr>
          <p:nvPr>
            <p:ph sz="quarter" idx="13"/>
          </p:nvPr>
        </p:nvSpPr>
        <p:spPr>
          <a:xfrm>
            <a:off x="913774" y="1072662"/>
            <a:ext cx="10363826" cy="5171184"/>
          </a:xfrm>
        </p:spPr>
        <p:txBody>
          <a:bodyPr>
            <a:normAutofit fontScale="70000" lnSpcReduction="20000"/>
          </a:bodyPr>
          <a:lstStyle/>
          <a:p>
            <a:pPr marL="0" indent="0">
              <a:spcBef>
                <a:spcPts val="0"/>
              </a:spcBef>
              <a:buNone/>
            </a:pPr>
            <a:r>
              <a:rPr lang="tr-TR" b="1" cap="none" dirty="0"/>
              <a:t>Disiplin</a:t>
            </a:r>
          </a:p>
          <a:p>
            <a:pPr marL="0" indent="0">
              <a:spcBef>
                <a:spcPts val="0"/>
              </a:spcBef>
              <a:buNone/>
            </a:pPr>
            <a:r>
              <a:rPr lang="tr-TR" b="1" cap="none" dirty="0"/>
              <a:t>MADDE 27 </a:t>
            </a:r>
            <a:r>
              <a:rPr lang="tr-TR" cap="none" dirty="0"/>
              <a:t>– (1) Lisansüstü öğrencileri disiplin iş ve işlemlerinde; 18/8/2012 tarihli ve 28388 sayılı Resmî </a:t>
            </a:r>
            <a:r>
              <a:rPr lang="tr-TR" cap="none" dirty="0" err="1"/>
              <a:t>Gazete’de</a:t>
            </a:r>
            <a:r>
              <a:rPr lang="tr-TR" cap="none" dirty="0"/>
              <a:t> yayımlanan Yükseköğretim Kurumları Öğrenci Disiplin Yönetmeliği hükümlerine tabidir.</a:t>
            </a:r>
          </a:p>
          <a:p>
            <a:pPr marL="0" indent="0">
              <a:spcBef>
                <a:spcPts val="0"/>
              </a:spcBef>
              <a:buNone/>
            </a:pPr>
            <a:r>
              <a:rPr lang="tr-TR" b="1" cap="none" dirty="0"/>
              <a:t>İzin ve hakların saklı tutulması</a:t>
            </a:r>
          </a:p>
          <a:p>
            <a:pPr marL="0" indent="0">
              <a:spcBef>
                <a:spcPts val="0"/>
              </a:spcBef>
              <a:buNone/>
            </a:pPr>
            <a:r>
              <a:rPr lang="tr-TR" b="1" cap="none" dirty="0"/>
              <a:t>MADDE 28 </a:t>
            </a:r>
            <a:r>
              <a:rPr lang="tr-TR" cap="none" dirty="0"/>
              <a:t>– (1) Lisansüstü eğitimde verilebilecek izinler ile ilgili esaslar Senato tarafından belirlenir.</a:t>
            </a:r>
          </a:p>
          <a:p>
            <a:pPr marL="0" indent="0">
              <a:spcBef>
                <a:spcPts val="0"/>
              </a:spcBef>
              <a:buNone/>
            </a:pPr>
            <a:r>
              <a:rPr lang="tr-TR" b="1" cap="none" dirty="0"/>
              <a:t>İlişik kesme ve kayıt silme</a:t>
            </a:r>
          </a:p>
          <a:p>
            <a:pPr marL="0" indent="0">
              <a:spcBef>
                <a:spcPts val="0"/>
              </a:spcBef>
              <a:buNone/>
            </a:pPr>
            <a:r>
              <a:rPr lang="tr-TR" b="1" cap="none" dirty="0"/>
              <a:t>MADDE 29 </a:t>
            </a:r>
            <a:r>
              <a:rPr lang="tr-TR" cap="none" dirty="0"/>
              <a:t>– (1) Öğrencinin kaydını sildirme isteğini yazılı olarak beyan etmesi veya Yükseköğretim Kurumları Öğrenci Disiplin Yönetmeliği hükümlerine göre yükseköğretim kurumundan çıkarma cezası alması durumunda Enstitü Yönetim Kurulu kararı ile kaydı silinir ve ödemiş olduğu katkı payı ve öğrenim giderleri iade edilmez.</a:t>
            </a:r>
          </a:p>
          <a:p>
            <a:pPr marL="0" indent="0">
              <a:spcBef>
                <a:spcPts val="0"/>
              </a:spcBef>
              <a:buNone/>
            </a:pPr>
            <a:r>
              <a:rPr lang="tr-TR" b="1" cap="none" dirty="0"/>
              <a:t>Tez/proje yazımı ve dili</a:t>
            </a:r>
          </a:p>
          <a:p>
            <a:pPr marL="0" indent="0">
              <a:spcBef>
                <a:spcPts val="0"/>
              </a:spcBef>
              <a:buNone/>
            </a:pPr>
            <a:r>
              <a:rPr lang="tr-TR" b="1" cap="none" dirty="0"/>
              <a:t>MADDE 30 </a:t>
            </a:r>
            <a:r>
              <a:rPr lang="tr-TR" cap="none" dirty="0"/>
              <a:t>– (1) Tez/proje yazımı ve çoğaltılması ile ilgili hususlar, Senato tarafından onaylanan tez yazım kılavuzu ve proje yazım kılavuzunda belirtilir.</a:t>
            </a:r>
          </a:p>
          <a:p>
            <a:pPr marL="0" indent="0">
              <a:spcBef>
                <a:spcPts val="0"/>
              </a:spcBef>
              <a:buNone/>
            </a:pPr>
            <a:r>
              <a:rPr lang="tr-TR" cap="none" dirty="0"/>
              <a:t>(2) Lisansüstü programlarda hazırlanacak olan tez ve proje çalışmalarında kullanılacak dil Türkçedir. İhtiyaç duyulduğu takdirde enstitü kurulunun önerisi ve Senatonun kararı ile tez ve proje çalışmaları yabancı dilde yazılabilir. Türkçe dışındaki dilde yazılacak tez ve proje çalışmaları ile ilgili esaslar Senato tarafından belirlenir.</a:t>
            </a:r>
          </a:p>
          <a:p>
            <a:pPr marL="0" indent="0">
              <a:spcBef>
                <a:spcPts val="0"/>
              </a:spcBef>
              <a:buNone/>
            </a:pPr>
            <a:r>
              <a:rPr lang="tr-TR" b="1" cap="none" dirty="0"/>
              <a:t>Katkı payı ödeme</a:t>
            </a:r>
          </a:p>
          <a:p>
            <a:pPr marL="0" indent="0">
              <a:spcBef>
                <a:spcPts val="0"/>
              </a:spcBef>
              <a:buNone/>
            </a:pPr>
            <a:r>
              <a:rPr lang="tr-TR" b="1" cap="none" dirty="0"/>
              <a:t>MADDE 31 </a:t>
            </a:r>
            <a:r>
              <a:rPr lang="tr-TR" cap="none" dirty="0"/>
              <a:t>– (1) Lisansüstü öğrencilerden alınacak katkı payı ve öğrenim ücreti ile ilgili mevzuat hükümleri,</a:t>
            </a:r>
          </a:p>
          <a:p>
            <a:pPr marL="0" indent="0">
              <a:spcBef>
                <a:spcPts val="0"/>
              </a:spcBef>
              <a:buNone/>
            </a:pPr>
            <a:r>
              <a:rPr lang="tr-TR" cap="none" dirty="0"/>
              <a:t>Bakanlar Kurulu kararları çerçevesinde belirlenir.</a:t>
            </a:r>
          </a:p>
          <a:p>
            <a:pPr marL="0" indent="0">
              <a:spcBef>
                <a:spcPts val="0"/>
              </a:spcBef>
              <a:buNone/>
            </a:pPr>
            <a:r>
              <a:rPr lang="tr-TR" cap="none" dirty="0"/>
              <a:t>(2) Katkı payı ödemeleri ile ilgili diğer esaslar Senato tarafından belirlenir.</a:t>
            </a:r>
          </a:p>
          <a:p>
            <a:pPr marL="0" indent="0">
              <a:spcBef>
                <a:spcPts val="0"/>
              </a:spcBef>
              <a:buNone/>
            </a:pPr>
            <a:r>
              <a:rPr lang="tr-TR" b="1" cap="none" dirty="0"/>
              <a:t>Mezuniyet için yayın koşulu</a:t>
            </a:r>
          </a:p>
          <a:p>
            <a:pPr marL="0" indent="0">
              <a:spcBef>
                <a:spcPts val="0"/>
              </a:spcBef>
              <a:buNone/>
            </a:pPr>
            <a:r>
              <a:rPr lang="tr-TR" b="1" cap="none" dirty="0"/>
              <a:t>MADDE 32</a:t>
            </a:r>
            <a:r>
              <a:rPr lang="tr-TR" cap="none" dirty="0"/>
              <a:t> – (1) Lisansüstü öğrencilerin danışmanı ile beraber tez çalışmasından üretmeleri beklenen yayınların niteliği ve sayısı ile ilgili esaslar Senato tarafından belirlenir.</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4009161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 calcmode="lin" valueType="num">
                                      <p:cBhvr additive="base">
                                        <p:cTn id="5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 calcmode="lin" valueType="num">
                                      <p:cBhvr additive="base">
                                        <p:cTn id="6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 calcmode="lin" valueType="num">
                                      <p:cBhvr additive="base">
                                        <p:cTn id="6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5">
                                            <p:txEl>
                                              <p:pRg st="12" end="12"/>
                                            </p:txEl>
                                          </p:spTgt>
                                        </p:tgtEl>
                                        <p:attrNameLst>
                                          <p:attrName>style.visibility</p:attrName>
                                        </p:attrNameLst>
                                      </p:cBhvr>
                                      <p:to>
                                        <p:strVal val="visible"/>
                                      </p:to>
                                    </p:set>
                                    <p:anim calcmode="lin" valueType="num">
                                      <p:cBhvr additive="base">
                                        <p:cTn id="7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5">
                                            <p:txEl>
                                              <p:pRg st="13" end="13"/>
                                            </p:txEl>
                                          </p:spTgt>
                                        </p:tgtEl>
                                        <p:attrNameLst>
                                          <p:attrName>style.visibility</p:attrName>
                                        </p:attrNameLst>
                                      </p:cBhvr>
                                      <p:to>
                                        <p:strVal val="visible"/>
                                      </p:to>
                                    </p:set>
                                    <p:anim calcmode="lin" valueType="num">
                                      <p:cBhvr additive="base">
                                        <p:cTn id="7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79" fill="hold">
                            <p:stCondLst>
                              <p:cond delay="7000"/>
                            </p:stCondLst>
                            <p:childTnLst>
                              <p:par>
                                <p:cTn id="80" presetID="2" presetClass="entr" presetSubtype="4" fill="hold" grpId="0" nodeType="afterEffect">
                                  <p:stCondLst>
                                    <p:cond delay="0"/>
                                  </p:stCondLst>
                                  <p:childTnLst>
                                    <p:set>
                                      <p:cBhvr>
                                        <p:cTn id="81" dur="1" fill="hold">
                                          <p:stCondLst>
                                            <p:cond delay="0"/>
                                          </p:stCondLst>
                                        </p:cTn>
                                        <p:tgtEl>
                                          <p:spTgt spid="5">
                                            <p:txEl>
                                              <p:pRg st="14" end="14"/>
                                            </p:txEl>
                                          </p:spTgt>
                                        </p:tgtEl>
                                        <p:attrNameLst>
                                          <p:attrName>style.visibility</p:attrName>
                                        </p:attrNameLst>
                                      </p:cBhvr>
                                      <p:to>
                                        <p:strVal val="visible"/>
                                      </p:to>
                                    </p:set>
                                    <p:anim calcmode="lin" valueType="num">
                                      <p:cBhvr additive="base">
                                        <p:cTn id="82"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7"/>
          </a:xfrm>
        </p:spPr>
        <p:txBody>
          <a:bodyPr>
            <a:noAutofit/>
          </a:bodyPr>
          <a:lstStyle/>
          <a:p>
            <a:r>
              <a:rPr lang="tr-TR" sz="1800" b="1" dirty="0"/>
              <a:t/>
            </a:r>
            <a:br>
              <a:rPr lang="tr-TR" sz="1800" b="1" dirty="0"/>
            </a:br>
            <a:r>
              <a:rPr lang="tr-TR" sz="1800" b="1" dirty="0"/>
              <a:t>BEŞİNCİ BÖLÜM</a:t>
            </a:r>
            <a:br>
              <a:rPr lang="tr-TR" sz="1800" b="1" dirty="0"/>
            </a:br>
            <a:r>
              <a:rPr lang="tr-TR" sz="1800" b="1" dirty="0"/>
              <a:t>Tezli Yüksek Lisans </a:t>
            </a:r>
            <a:r>
              <a:rPr lang="tr-TR" sz="1800" b="1" dirty="0" smtClean="0"/>
              <a:t>Programı</a:t>
            </a:r>
            <a:r>
              <a:rPr lang="tr-TR" sz="1800" b="1" dirty="0" smtClean="0"/>
              <a:t/>
            </a:r>
            <a:br>
              <a:rPr lang="tr-TR" sz="1800" b="1" dirty="0" smtClean="0"/>
            </a:br>
            <a:endParaRPr lang="tr-TR" sz="1800" b="1" dirty="0"/>
          </a:p>
        </p:txBody>
      </p:sp>
      <p:sp>
        <p:nvSpPr>
          <p:cNvPr id="5" name="İçerik Yer Tutucusu 4"/>
          <p:cNvSpPr>
            <a:spLocks noGrp="1"/>
          </p:cNvSpPr>
          <p:nvPr>
            <p:ph sz="quarter" idx="13"/>
          </p:nvPr>
        </p:nvSpPr>
        <p:spPr>
          <a:xfrm>
            <a:off x="913774" y="1072662"/>
            <a:ext cx="10363826" cy="5171184"/>
          </a:xfrm>
        </p:spPr>
        <p:txBody>
          <a:bodyPr>
            <a:normAutofit fontScale="70000" lnSpcReduction="20000"/>
          </a:bodyPr>
          <a:lstStyle/>
          <a:p>
            <a:pPr marL="0" indent="0">
              <a:spcBef>
                <a:spcPts val="0"/>
              </a:spcBef>
              <a:buNone/>
            </a:pPr>
            <a:r>
              <a:rPr lang="tr-TR" b="1" cap="none" dirty="0"/>
              <a:t>Amaç ve kapsam</a:t>
            </a:r>
          </a:p>
          <a:p>
            <a:pPr marL="0" indent="0">
              <a:spcBef>
                <a:spcPts val="0"/>
              </a:spcBef>
              <a:buNone/>
            </a:pPr>
            <a:r>
              <a:rPr lang="tr-TR" b="1" cap="none" dirty="0"/>
              <a:t>MADDE 33 </a:t>
            </a:r>
            <a:r>
              <a:rPr lang="tr-TR" cap="none" dirty="0"/>
              <a:t>– (1) Tezli yüksek lisans programının amacı; öğrencinin bilimsel araştırma yaparak bilgiye erişme, bilgiyi değerlendirme, yorumlama, kullanma ve üretme yeteneğini kazanmasını sağlamaktır.</a:t>
            </a:r>
          </a:p>
          <a:p>
            <a:pPr marL="0" indent="0">
              <a:spcBef>
                <a:spcPts val="0"/>
              </a:spcBef>
              <a:buNone/>
            </a:pPr>
            <a:r>
              <a:rPr lang="tr-TR" b="1" cap="none" dirty="0"/>
              <a:t>Ders yükü</a:t>
            </a:r>
          </a:p>
          <a:p>
            <a:pPr marL="0" indent="0">
              <a:spcBef>
                <a:spcPts val="0"/>
              </a:spcBef>
              <a:buNone/>
            </a:pPr>
            <a:r>
              <a:rPr lang="tr-TR" b="1" cap="none" dirty="0"/>
              <a:t>MADDE 34 </a:t>
            </a:r>
            <a:r>
              <a:rPr lang="tr-TR" cap="none" dirty="0"/>
              <a:t>– (1) Tezli yüksek lisans programı toplam yirmi bir krediden az olmamak koşuluyla en az yedi ders, bir seminer dersi ve tez çalışmasından oluşur. Seminer dersi ve tez çalışması kredisiz olup başarılı veya başarısız olarak değerlendirilir. Tezli yüksek lisans programı bir eğitim-öğretim dönemi 60 AKTS kredisinden az olmamak koşuluyla seminer dersi dahil en az sekiz ders ve tez çalışması olmak üzere toplam en az 120 AKTS kredisinden oluşur. Öğrenci, en geç danışman atanmasını izleyen dönemden itibaren her yarıyıl tez dönemi için kayıt yaptırmak zorundadır.</a:t>
            </a:r>
          </a:p>
          <a:p>
            <a:pPr marL="0" indent="0">
              <a:spcBef>
                <a:spcPts val="0"/>
              </a:spcBef>
              <a:buNone/>
            </a:pPr>
            <a:r>
              <a:rPr lang="tr-TR" cap="none" dirty="0"/>
              <a:t>(</a:t>
            </a:r>
            <a:r>
              <a:rPr lang="tr-TR" cap="none" dirty="0" smtClean="0"/>
              <a:t>2) Tezli </a:t>
            </a:r>
            <a:r>
              <a:rPr lang="tr-TR" cap="none" dirty="0"/>
              <a:t>yüksek lisans programı ikinci lisansüstü öğretim programı olarak yürütülebilir.</a:t>
            </a:r>
          </a:p>
          <a:p>
            <a:pPr marL="0" indent="0">
              <a:spcBef>
                <a:spcPts val="0"/>
              </a:spcBef>
              <a:buNone/>
            </a:pPr>
            <a:r>
              <a:rPr lang="tr-TR" cap="none" dirty="0"/>
              <a:t>(</a:t>
            </a:r>
            <a:r>
              <a:rPr lang="tr-TR" cap="none" dirty="0" smtClean="0"/>
              <a:t>3) Tezli </a:t>
            </a:r>
            <a:r>
              <a:rPr lang="tr-TR" cap="none" dirty="0"/>
              <a:t>yüksek lisans programı için ders yükü ile ilgili diğer esaslar Senato tarafından belirlenir.</a:t>
            </a:r>
          </a:p>
          <a:p>
            <a:pPr marL="0" indent="0">
              <a:spcBef>
                <a:spcPts val="0"/>
              </a:spcBef>
              <a:buNone/>
            </a:pPr>
            <a:r>
              <a:rPr lang="tr-TR" b="1" cap="none" dirty="0"/>
              <a:t>Tezsiz yüksek lisans programına geçiş</a:t>
            </a:r>
          </a:p>
          <a:p>
            <a:pPr marL="0" indent="0">
              <a:spcBef>
                <a:spcPts val="0"/>
              </a:spcBef>
              <a:buNone/>
            </a:pPr>
            <a:r>
              <a:rPr lang="tr-TR" b="1" cap="none" dirty="0"/>
              <a:t>MADDE 35 </a:t>
            </a:r>
            <a:r>
              <a:rPr lang="tr-TR" cap="none" dirty="0"/>
              <a:t>– (1) Tezli ve tezsiz yüksek lisans programları arasında geçişe verilecek izin ile ilgili esaslar Senato tarafından belirlenir.</a:t>
            </a:r>
          </a:p>
          <a:p>
            <a:pPr marL="0" indent="0">
              <a:spcBef>
                <a:spcPts val="0"/>
              </a:spcBef>
              <a:buNone/>
            </a:pPr>
            <a:r>
              <a:rPr lang="tr-TR" b="1" cap="none" dirty="0"/>
              <a:t>Süre</a:t>
            </a:r>
          </a:p>
          <a:p>
            <a:pPr marL="0" indent="0">
              <a:spcBef>
                <a:spcPts val="0"/>
              </a:spcBef>
              <a:buNone/>
            </a:pPr>
            <a:r>
              <a:rPr lang="tr-TR" b="1" cap="none" dirty="0"/>
              <a:t>MADDE 36 </a:t>
            </a:r>
            <a:r>
              <a:rPr lang="tr-TR" cap="none" dirty="0"/>
              <a:t>– (1) Tezli yüksek lisans programının süresi bilimsel hazırlıkta geçen süre hariç, kayıt olduğu programa ilişkin derslerin verildiği dönemden başlamak üzere, her dönem için kayıt yaptırıp yaptırmadığına bakılmaksızın dört yarıyıl olup, program en çok altı yarıyılda tamamlanır.</a:t>
            </a:r>
          </a:p>
          <a:p>
            <a:pPr marL="0" indent="0">
              <a:spcBef>
                <a:spcPts val="0"/>
              </a:spcBef>
              <a:buNone/>
            </a:pPr>
            <a:r>
              <a:rPr lang="tr-TR" cap="none" dirty="0"/>
              <a:t>(</a:t>
            </a:r>
            <a:r>
              <a:rPr lang="tr-TR" cap="none" dirty="0" smtClean="0"/>
              <a:t>2) Dört </a:t>
            </a:r>
            <a:r>
              <a:rPr lang="tr-TR" cap="none" dirty="0"/>
              <a:t>yarıyıl sonunda öğretim planında yer alan kredili derslerini ve seminer dersini başarıyla tamamlayamayan veya bu süre </a:t>
            </a:r>
            <a:r>
              <a:rPr lang="tr-TR" cap="none" dirty="0" smtClean="0"/>
              <a:t>içerisinde </a:t>
            </a:r>
            <a:r>
              <a:rPr lang="tr-TR" cap="none" dirty="0"/>
              <a:t>Üniversitenin öngördüğü başarı koşullarını/ölçütlerini yerine getiremeyen; azami süreler içerisinde tez çalışmasında başarısız olan veya tez savunmasına girmeyen öğrencinin Üniversite ile ilişiği kesilir.</a:t>
            </a:r>
          </a:p>
          <a:p>
            <a:pPr marL="0" indent="0">
              <a:spcBef>
                <a:spcPts val="0"/>
              </a:spcBef>
              <a:buNone/>
            </a:pPr>
            <a:r>
              <a:rPr lang="tr-TR" cap="none" dirty="0"/>
              <a:t>(</a:t>
            </a:r>
            <a:r>
              <a:rPr lang="tr-TR" cap="none" dirty="0" smtClean="0"/>
              <a:t>3) Yüksek </a:t>
            </a:r>
            <a:r>
              <a:rPr lang="tr-TR" cap="none" dirty="0"/>
              <a:t>lisans programından süresinden önce mezun olabilecek öğrenciler ile ilgili esaslar Senato tarafından belirlenir.</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8990841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 calcmode="lin" valueType="num">
                                      <p:cBhvr additive="base">
                                        <p:cTn id="5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 calcmode="lin" valueType="num">
                                      <p:cBhvr additive="base">
                                        <p:cTn id="6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 calcmode="lin" valueType="num">
                                      <p:cBhvr additive="base">
                                        <p:cTn id="6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7"/>
          </a:xfrm>
        </p:spPr>
        <p:txBody>
          <a:bodyPr>
            <a:noAutofit/>
          </a:bodyPr>
          <a:lstStyle/>
          <a:p>
            <a:r>
              <a:rPr lang="tr-TR" sz="1800" b="1" dirty="0"/>
              <a:t/>
            </a:r>
            <a:br>
              <a:rPr lang="tr-TR" sz="1800" b="1" dirty="0"/>
            </a:br>
            <a:r>
              <a:rPr lang="tr-TR" sz="1800" b="1" dirty="0"/>
              <a:t>BEŞİNCİ BÖLÜM</a:t>
            </a:r>
            <a:br>
              <a:rPr lang="tr-TR" sz="1800" b="1" dirty="0"/>
            </a:br>
            <a:r>
              <a:rPr lang="tr-TR" sz="1800" b="1" dirty="0"/>
              <a:t>Tezli Yüksek Lisans </a:t>
            </a:r>
            <a:r>
              <a:rPr lang="tr-TR" sz="1800" b="1" dirty="0" smtClean="0"/>
              <a:t>Programı</a:t>
            </a:r>
            <a:r>
              <a:rPr lang="tr-TR" sz="1800" b="1" dirty="0" smtClean="0"/>
              <a:t/>
            </a:r>
            <a:br>
              <a:rPr lang="tr-TR" sz="1800" b="1" dirty="0" smtClean="0"/>
            </a:br>
            <a:endParaRPr lang="tr-TR" sz="1800" b="1" dirty="0"/>
          </a:p>
        </p:txBody>
      </p:sp>
      <p:sp>
        <p:nvSpPr>
          <p:cNvPr id="5" name="İçerik Yer Tutucusu 4"/>
          <p:cNvSpPr>
            <a:spLocks noGrp="1"/>
          </p:cNvSpPr>
          <p:nvPr>
            <p:ph sz="quarter" idx="13"/>
          </p:nvPr>
        </p:nvSpPr>
        <p:spPr>
          <a:xfrm>
            <a:off x="913774" y="1072662"/>
            <a:ext cx="10363826" cy="5171184"/>
          </a:xfrm>
        </p:spPr>
        <p:txBody>
          <a:bodyPr>
            <a:normAutofit fontScale="70000" lnSpcReduction="20000"/>
          </a:bodyPr>
          <a:lstStyle/>
          <a:p>
            <a:pPr marL="0" indent="0">
              <a:spcBef>
                <a:spcPts val="0"/>
              </a:spcBef>
              <a:buNone/>
            </a:pPr>
            <a:r>
              <a:rPr lang="tr-TR" b="1" cap="none" dirty="0"/>
              <a:t>Tez danışmanı atanması</a:t>
            </a:r>
          </a:p>
          <a:p>
            <a:pPr marL="0" indent="0">
              <a:spcBef>
                <a:spcPts val="0"/>
              </a:spcBef>
              <a:buNone/>
            </a:pPr>
            <a:r>
              <a:rPr lang="tr-TR" b="1" cap="none" dirty="0"/>
              <a:t>MADDE 37 </a:t>
            </a:r>
            <a:r>
              <a:rPr lang="tr-TR" cap="none" dirty="0"/>
              <a:t>– (1) Tezli yüksek lisans programında, enstitü anabilim dalı başkanlığı her öğrenci için Üniversite kadrosunda bulunan bir tez danışmanını en geç birinci yarıyılın sonuna kadar belirler. Anabilim dalı başkanı danışman atanıncaya kadar danışmanlık görevini yürütür. Bu danışmanlık görevi için anabilim dalı başkanına ders ücreti ödenmez ve ders yükünden sayılmaz. Öğrenci danışmanıyla beraber belirlediği tez konusunu da en geç ikinci yarıyılın sonuna kadar enstitüye önerir. Tez danışmanı ve tez konusu Enstitü Yönetim Kurulu onayı ile kesinleşir.</a:t>
            </a:r>
          </a:p>
          <a:p>
            <a:pPr marL="0" indent="0">
              <a:spcBef>
                <a:spcPts val="0"/>
              </a:spcBef>
              <a:buNone/>
            </a:pPr>
            <a:r>
              <a:rPr lang="tr-TR" cap="none" dirty="0"/>
              <a:t>(2) Tez danışmanı, Senatonun belirleyeceği niteliklere sahip öğretim üyeleri arasından seçilir. Üniversite kadrosunda belirlenen niteliklere sahip öğretim üyesi bulunmaması halinde Üniversite Senatosunun belirlediği esaslar çerçevesinde Enstitü Yönetim Kurulu tarafından başka bir üniversiteden öğretim üyesi danışman olarak seçilebilir.  Tez çalışmasının niteliğinin birden fazla tez danışmanı gerektirdiği durumlarda atanacak ikinci tez danışmanı, Üniversite kadrosu dışından da doktora/sanatta yeterlilik derecesine sahip kişilerden olabilir.</a:t>
            </a:r>
          </a:p>
          <a:p>
            <a:pPr marL="0" indent="0">
              <a:spcBef>
                <a:spcPts val="0"/>
              </a:spcBef>
              <a:buNone/>
            </a:pPr>
            <a:r>
              <a:rPr lang="tr-TR" b="1" cap="none" dirty="0"/>
              <a:t>Yüksek lisans tezi ve sonuçlandırılması</a:t>
            </a:r>
          </a:p>
          <a:p>
            <a:pPr marL="0" indent="0">
              <a:spcBef>
                <a:spcPts val="0"/>
              </a:spcBef>
              <a:buNone/>
            </a:pPr>
            <a:r>
              <a:rPr lang="tr-TR" b="1" cap="none" dirty="0"/>
              <a:t>MADDE 38 </a:t>
            </a:r>
            <a:r>
              <a:rPr lang="tr-TR" cap="none" dirty="0"/>
              <a:t>– (1) Senato tarafından belirlenen şartları sağlayan öğrenci, tezi ile ilgili elde ettiği sonuçları Senato tarafından kabul edilmiş olan tez yazım kılavuzuna uygun biçimde yazmak ve tezini jüri önünde sözlü olarak savunmak zorundadır. Enstitü söz konusu teze ilişkin intihal yazılım programı raporunu alarak danışmana ve jüri üyelerine gönderir. Rapordaki verilerde gerçek bir intihalin tespiti halinde gerekçesi ile birlikte karar verilmek üzere tez, Enstitü Yönetim Kuruluna gönderilir.</a:t>
            </a:r>
          </a:p>
          <a:p>
            <a:pPr marL="0" indent="0">
              <a:spcBef>
                <a:spcPts val="0"/>
              </a:spcBef>
              <a:buNone/>
            </a:pPr>
            <a:r>
              <a:rPr lang="tr-TR" cap="none" dirty="0"/>
              <a:t>(</a:t>
            </a:r>
            <a:r>
              <a:rPr lang="tr-TR" cap="none" dirty="0" smtClean="0"/>
              <a:t>2) Yüksek </a:t>
            </a:r>
            <a:r>
              <a:rPr lang="tr-TR" cap="none" dirty="0"/>
              <a:t>lisans tez jürisi, danışmanın talebi, enstitü anabilim dalı başkanının önerisi ve Enstitü Yönetim Kurulu onayı ile belirlenir. Jüri, biri öğrencinin danışmanı ve en az biri başka bir üniversiteden olmak üzere üç veya beş kişiden oluşur. İkinci danışmanın tez jürisinde bulunması durumunda jüri, beş kişiden oluşur. En fazla bir jüri üyesi Üniversite dışındaki kurum ve kuruluşlarda görev yapan doktora unvanına sahip uzmanlardan seçilebilir.</a:t>
            </a:r>
          </a:p>
          <a:p>
            <a:pPr marL="0" indent="0">
              <a:spcBef>
                <a:spcPts val="0"/>
              </a:spcBef>
              <a:buNone/>
            </a:pPr>
            <a:r>
              <a:rPr lang="tr-TR" cap="none" dirty="0"/>
              <a:t>(</a:t>
            </a:r>
            <a:r>
              <a:rPr lang="tr-TR" cap="none" dirty="0" smtClean="0"/>
              <a:t>3) Haklı </a:t>
            </a:r>
            <a:r>
              <a:rPr lang="tr-TR" cap="none" dirty="0"/>
              <a:t>ve geçerli mazeretleri nedeniyle jüriye katılamayacak olan üyeler katılamama gerekçelerini tezi teslim aldıkları tarihten itibaren en geç bir hafta içinde yazılı olarak enstitü müdürlüğüne bildirirler. Mazereti kabul edilen jüri üyesinin yerine uygun bir yedek üye jüriye katılır.</a:t>
            </a:r>
          </a:p>
          <a:p>
            <a:pPr marL="0" indent="0">
              <a:spcBef>
                <a:spcPts val="0"/>
              </a:spcBef>
              <a:buNone/>
            </a:pPr>
            <a:r>
              <a:rPr lang="tr-TR" cap="none" dirty="0"/>
              <a:t>(</a:t>
            </a:r>
            <a:r>
              <a:rPr lang="tr-TR" cap="none" dirty="0" smtClean="0"/>
              <a:t>4) Jüri </a:t>
            </a:r>
            <a:r>
              <a:rPr lang="tr-TR" cap="none" dirty="0"/>
              <a:t>üyelerinin kendisine tezin teslim edildiğini gösteren tutanağın enstitüye ibraz edildiği tarihten itibaren en erken yedi gün, en geç otuz gün içinde toplanarak öğrenciyi tez savunma sınavına alır.</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35891233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7"/>
          </a:xfrm>
        </p:spPr>
        <p:txBody>
          <a:bodyPr>
            <a:noAutofit/>
          </a:bodyPr>
          <a:lstStyle/>
          <a:p>
            <a:r>
              <a:rPr lang="tr-TR" sz="1800" b="1" dirty="0"/>
              <a:t/>
            </a:r>
            <a:br>
              <a:rPr lang="tr-TR" sz="1800" b="1" dirty="0"/>
            </a:br>
            <a:r>
              <a:rPr lang="tr-TR" sz="1800" b="1" dirty="0"/>
              <a:t>BEŞİNCİ BÖLÜM</a:t>
            </a:r>
            <a:br>
              <a:rPr lang="tr-TR" sz="1800" b="1" dirty="0"/>
            </a:br>
            <a:r>
              <a:rPr lang="tr-TR" sz="1800" b="1" dirty="0"/>
              <a:t>Tezli Yüksek Lisans </a:t>
            </a:r>
            <a:r>
              <a:rPr lang="tr-TR" sz="1800" b="1" dirty="0" smtClean="0"/>
              <a:t>Programı</a:t>
            </a:r>
            <a:r>
              <a:rPr lang="tr-TR" sz="1800" b="1" dirty="0" smtClean="0"/>
              <a:t/>
            </a:r>
            <a:br>
              <a:rPr lang="tr-TR" sz="1800" b="1" dirty="0" smtClean="0"/>
            </a:br>
            <a:endParaRPr lang="tr-TR" sz="1800" b="1" dirty="0"/>
          </a:p>
        </p:txBody>
      </p:sp>
      <p:sp>
        <p:nvSpPr>
          <p:cNvPr id="5" name="İçerik Yer Tutucusu 4"/>
          <p:cNvSpPr>
            <a:spLocks noGrp="1"/>
          </p:cNvSpPr>
          <p:nvPr>
            <p:ph sz="quarter" idx="13"/>
          </p:nvPr>
        </p:nvSpPr>
        <p:spPr>
          <a:xfrm>
            <a:off x="913774" y="1072662"/>
            <a:ext cx="10363826" cy="5171184"/>
          </a:xfrm>
        </p:spPr>
        <p:txBody>
          <a:bodyPr>
            <a:normAutofit fontScale="70000" lnSpcReduction="20000"/>
          </a:bodyPr>
          <a:lstStyle/>
          <a:p>
            <a:pPr marL="0" indent="0">
              <a:spcBef>
                <a:spcPts val="0"/>
              </a:spcBef>
              <a:buNone/>
            </a:pPr>
            <a:r>
              <a:rPr lang="tr-TR" cap="none" dirty="0"/>
              <a:t>(</a:t>
            </a:r>
            <a:r>
              <a:rPr lang="tr-TR" cap="none" dirty="0" smtClean="0"/>
              <a:t>5) Tez </a:t>
            </a:r>
            <a:r>
              <a:rPr lang="tr-TR" cap="none" dirty="0"/>
              <a:t>savunma sınavı, tez çalışmasının sunulması ve bunu izleyen soru-cevap bölümünden oluşur. Tez savunma sınavının duyurusunu ilgili anabilim dalı yapar. Tez savunma sınavı öğretim elemanları, lisansüstü öğrenciler ve alanında uzmanlardan oluşan dinleyicilere açıktır, ancak öğrenciye yalnız jüri üyeleri soru sorabilir.</a:t>
            </a:r>
          </a:p>
          <a:p>
            <a:pPr marL="0" indent="0">
              <a:spcBef>
                <a:spcPts val="0"/>
              </a:spcBef>
              <a:buNone/>
            </a:pPr>
            <a:r>
              <a:rPr lang="tr-TR" cap="none" dirty="0"/>
              <a:t>(</a:t>
            </a:r>
            <a:r>
              <a:rPr lang="tr-TR" cap="none" dirty="0" smtClean="0"/>
              <a:t>6) Tez </a:t>
            </a:r>
            <a:r>
              <a:rPr lang="tr-TR" cap="none" dirty="0"/>
              <a:t>savunma sınavının tamamlanmasından sonra jüri tez hakkında oy çokluğu veya oy birliğiyle kabul, ret veya düzeltme kararı verir. Bu karar enstitü anabilim dalı başkanlığınca tez sınavını izleyen üç gün içinde tutanakla enstitüye bildirilir.</a:t>
            </a:r>
          </a:p>
          <a:p>
            <a:pPr marL="0" indent="0">
              <a:spcBef>
                <a:spcPts val="0"/>
              </a:spcBef>
              <a:buNone/>
            </a:pPr>
            <a:r>
              <a:rPr lang="tr-TR" cap="none" dirty="0"/>
              <a:t>(</a:t>
            </a:r>
            <a:r>
              <a:rPr lang="tr-TR" cap="none" dirty="0" smtClean="0"/>
              <a:t>7) Tez </a:t>
            </a:r>
            <a:r>
              <a:rPr lang="tr-TR" cap="none" dirty="0"/>
              <a:t>savunma sınavında başarılı olan ve diğer koşulları sağlayan öğrenci, gerekli düzeltmeleri de tamamladıktan sonra Senatonun belirlediği tez yazım kılavuzuna göre yazılmış tezini ilgili formlarla birlikte tez savunma sınavından itibaren en geç bir ay içerisinde tez teslim kılavuzunda belirlenen kriterlere göre enstitüye teslim eder.</a:t>
            </a:r>
          </a:p>
          <a:p>
            <a:pPr marL="0" indent="0">
              <a:spcBef>
                <a:spcPts val="0"/>
              </a:spcBef>
              <a:buNone/>
            </a:pPr>
            <a:r>
              <a:rPr lang="tr-TR" cap="none" dirty="0"/>
              <a:t>(</a:t>
            </a:r>
            <a:r>
              <a:rPr lang="tr-TR" cap="none" dirty="0" smtClean="0"/>
              <a:t>8) Tezi </a:t>
            </a:r>
            <a:r>
              <a:rPr lang="tr-TR" cap="none" dirty="0"/>
              <a:t>başarısız bulunarak reddedilen öğrencinin ilişiği kesilir.</a:t>
            </a:r>
          </a:p>
          <a:p>
            <a:pPr marL="0" indent="0">
              <a:spcBef>
                <a:spcPts val="0"/>
              </a:spcBef>
              <a:buNone/>
            </a:pPr>
            <a:r>
              <a:rPr lang="tr-TR" cap="none" dirty="0"/>
              <a:t>(</a:t>
            </a:r>
            <a:r>
              <a:rPr lang="tr-TR" cap="none" dirty="0" smtClean="0"/>
              <a:t>9) Tezi </a:t>
            </a:r>
            <a:r>
              <a:rPr lang="tr-TR" cap="none" dirty="0"/>
              <a:t>hakkında düzeltme kararı verilen öğrenci en geç üç ay içinde düzeltmeleri yapılan tezi aynı jüri önünde yeniden savunur. Bu savunma sonunda da başarısız bulunarak tezi kabul edilmeyen öğrencinin ilişiği kesilir.</a:t>
            </a:r>
          </a:p>
          <a:p>
            <a:pPr marL="0" indent="0">
              <a:spcBef>
                <a:spcPts val="0"/>
              </a:spcBef>
              <a:buNone/>
            </a:pPr>
            <a:r>
              <a:rPr lang="tr-TR" cap="none" dirty="0"/>
              <a:t>(</a:t>
            </a:r>
            <a:r>
              <a:rPr lang="tr-TR" cap="none" dirty="0" smtClean="0"/>
              <a:t>10) Tezi </a:t>
            </a:r>
            <a:r>
              <a:rPr lang="tr-TR" cap="none" dirty="0"/>
              <a:t>reddedilen öğrencinin talepte bulunması halinde, tezsiz yüksek lisans programının ders kredi yükü, proje yazımı ve benzeri gereklerini yerine getirmiş olmak kaydıyla kendisine tezsiz yüksek lisans diploması verilir.</a:t>
            </a:r>
          </a:p>
          <a:p>
            <a:pPr marL="0" indent="0">
              <a:spcBef>
                <a:spcPts val="0"/>
              </a:spcBef>
              <a:buNone/>
            </a:pPr>
            <a:r>
              <a:rPr lang="tr-TR" b="1" cap="none" dirty="0"/>
              <a:t>Yüksek lisans diploması</a:t>
            </a:r>
          </a:p>
          <a:p>
            <a:pPr marL="0" indent="0">
              <a:spcBef>
                <a:spcPts val="0"/>
              </a:spcBef>
              <a:buNone/>
            </a:pPr>
            <a:r>
              <a:rPr lang="tr-TR" b="1" cap="none" dirty="0"/>
              <a:t>MADDE 39 </a:t>
            </a:r>
            <a:r>
              <a:rPr lang="tr-TR" cap="none" dirty="0"/>
              <a:t>– (1) Tez sınavında başarılı olmak ve Senato tarafından belirlenen mezuniyet için gerekli diğer koşulları da sağlamak kaydıyla, yüksek lisans tezinin ciltlenmiş en az üç kopyasını tez sınavına giriş tarihinden itibaren bir ay içinde ilgili enstitüye teslim eden ve tezi şekil yönünden uygun bulunan yüksek lisans öğrencisine tezli yüksek lisans diploması verilir. Enstitü Yönetim Kurulu talep halinde teslim süresini en fazla bir ay daha uzatabilir.  Bu koşulları yerine getirmeyen öğrenci koşulları yerine getirinceye kadar diplomasını alamaz, öğrencilik haklarından yararlanamaz ve azami süresinin dolması halinde ilişiği kesilir.</a:t>
            </a:r>
          </a:p>
          <a:p>
            <a:pPr marL="0" indent="0">
              <a:spcBef>
                <a:spcPts val="0"/>
              </a:spcBef>
              <a:buNone/>
            </a:pPr>
            <a:r>
              <a:rPr lang="tr-TR" cap="none" dirty="0"/>
              <a:t>(</a:t>
            </a:r>
            <a:r>
              <a:rPr lang="tr-TR" cap="none" dirty="0" smtClean="0"/>
              <a:t>2) Tezli </a:t>
            </a:r>
            <a:r>
              <a:rPr lang="tr-TR" cap="none" dirty="0"/>
              <a:t>yüksek lisans diploması üzerinde öğrencinin kayıtlı olduğu enstitü anabilim dalındaki programın Yükseköğretim Kurulu tarafından onaylanmış adı bulunur. Mezuniyet tarihi, tezin sınav jüri komisyonu tarafından imzalı nüshasının teslim edildiği tarihtir.</a:t>
            </a:r>
          </a:p>
          <a:p>
            <a:pPr marL="0" indent="0">
              <a:spcBef>
                <a:spcPts val="0"/>
              </a:spcBef>
              <a:buNone/>
            </a:pPr>
            <a:r>
              <a:rPr lang="tr-TR" cap="none" dirty="0"/>
              <a:t>(</a:t>
            </a:r>
            <a:r>
              <a:rPr lang="tr-TR" cap="none" dirty="0" smtClean="0"/>
              <a:t>3) Tezin </a:t>
            </a:r>
            <a:r>
              <a:rPr lang="tr-TR" cap="none" dirty="0"/>
              <a:t>tesliminden itibaren üç ay içinde yüksek lisans tezinin bir kopyası elektronik ortamda, bilimsel araştırma ve faaliyetlerin hizmetine sunulmak üzere enstitü tarafından YÖK’e gönderilir.</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9041470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 calcmode="lin" valueType="num">
                                      <p:cBhvr additive="base">
                                        <p:cTn id="4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 calcmode="lin" valueType="num">
                                      <p:cBhvr additive="base">
                                        <p:cTn id="5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 calcmode="lin" valueType="num">
                                      <p:cBhvr additive="base">
                                        <p:cTn id="60"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
                                            <p:txEl>
                                              <p:pRg st="9" end="9"/>
                                            </p:txEl>
                                          </p:spTgt>
                                        </p:tgtEl>
                                        <p:attrNameLst>
                                          <p:attrName>style.visibility</p:attrName>
                                        </p:attrNameLst>
                                      </p:cBhvr>
                                      <p:to>
                                        <p:strVal val="visible"/>
                                      </p:to>
                                    </p:set>
                                    <p:anim calcmode="lin" valueType="num">
                                      <p:cBhvr additive="base">
                                        <p:cTn id="66"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7"/>
          </a:xfrm>
        </p:spPr>
        <p:txBody>
          <a:bodyPr>
            <a:noAutofit/>
          </a:bodyPr>
          <a:lstStyle/>
          <a:p>
            <a:r>
              <a:rPr lang="tr-TR" sz="1800" b="1" dirty="0"/>
              <a:t/>
            </a:r>
            <a:br>
              <a:rPr lang="tr-TR" sz="1800" b="1" dirty="0"/>
            </a:br>
            <a:r>
              <a:rPr lang="tr-TR" sz="1800" b="1" dirty="0"/>
              <a:t>ALTINCI BÖLÜM</a:t>
            </a:r>
            <a:br>
              <a:rPr lang="tr-TR" sz="1800" b="1" dirty="0"/>
            </a:br>
            <a:r>
              <a:rPr lang="tr-TR" sz="1800" b="1" dirty="0"/>
              <a:t>Tezsiz Yüksek Lisans </a:t>
            </a:r>
            <a:r>
              <a:rPr lang="tr-TR" sz="1800" b="1" dirty="0" smtClean="0"/>
              <a:t>Programı</a:t>
            </a:r>
            <a:r>
              <a:rPr lang="tr-TR" sz="1800" b="1" dirty="0" smtClean="0"/>
              <a:t/>
            </a:r>
            <a:br>
              <a:rPr lang="tr-TR" sz="1800" b="1" dirty="0" smtClean="0"/>
            </a:br>
            <a:endParaRPr lang="tr-TR" sz="1800" b="1" dirty="0"/>
          </a:p>
        </p:txBody>
      </p:sp>
      <p:sp>
        <p:nvSpPr>
          <p:cNvPr id="5" name="İçerik Yer Tutucusu 4"/>
          <p:cNvSpPr>
            <a:spLocks noGrp="1"/>
          </p:cNvSpPr>
          <p:nvPr>
            <p:ph sz="quarter" idx="13"/>
          </p:nvPr>
        </p:nvSpPr>
        <p:spPr>
          <a:xfrm>
            <a:off x="913774" y="1072662"/>
            <a:ext cx="10363826" cy="5171184"/>
          </a:xfrm>
        </p:spPr>
        <p:txBody>
          <a:bodyPr>
            <a:normAutofit fontScale="62500" lnSpcReduction="20000"/>
          </a:bodyPr>
          <a:lstStyle/>
          <a:p>
            <a:pPr marL="0" indent="0">
              <a:spcBef>
                <a:spcPts val="0"/>
              </a:spcBef>
              <a:buNone/>
            </a:pPr>
            <a:r>
              <a:rPr lang="tr-TR" b="1" cap="none" dirty="0"/>
              <a:t>Amaç ve kapsam</a:t>
            </a:r>
          </a:p>
          <a:p>
            <a:pPr marL="0" indent="0">
              <a:spcBef>
                <a:spcPts val="0"/>
              </a:spcBef>
              <a:buNone/>
            </a:pPr>
            <a:r>
              <a:rPr lang="tr-TR" b="1" cap="none" dirty="0"/>
              <a:t>MADDE 40 </a:t>
            </a:r>
            <a:r>
              <a:rPr lang="tr-TR" cap="none" dirty="0"/>
              <a:t>– (1) Tezsiz yüksek lisans programının amacı; öğrencinin mesleki konulardaki bilgisini artırmak ve öğrenilmiş bilgisinin uygulamada nasıl kullanılacağı konusunda yol göstermektir.</a:t>
            </a:r>
          </a:p>
          <a:p>
            <a:pPr marL="0" indent="0">
              <a:spcBef>
                <a:spcPts val="0"/>
              </a:spcBef>
              <a:buNone/>
            </a:pPr>
            <a:r>
              <a:rPr lang="tr-TR" b="1" cap="none" dirty="0"/>
              <a:t>Ders yükü ve süre</a:t>
            </a:r>
          </a:p>
          <a:p>
            <a:pPr marL="0" indent="0">
              <a:spcBef>
                <a:spcPts val="0"/>
              </a:spcBef>
              <a:buNone/>
            </a:pPr>
            <a:r>
              <a:rPr lang="tr-TR" b="1" cap="none" dirty="0"/>
              <a:t>MADDE 41 </a:t>
            </a:r>
            <a:r>
              <a:rPr lang="tr-TR" cap="none" dirty="0"/>
              <a:t>– (1) Tezsiz yüksek lisans programı toplam otuz krediden ve 60 </a:t>
            </a:r>
            <a:r>
              <a:rPr lang="tr-TR" cap="none" dirty="0" err="1"/>
              <a:t>AKTS’den</a:t>
            </a:r>
            <a:r>
              <a:rPr lang="tr-TR" cap="none" dirty="0"/>
              <a:t> az olmamak kaydıyla en az on ders ile dönem projesi dersinden oluşur.</a:t>
            </a:r>
          </a:p>
          <a:p>
            <a:pPr marL="0" indent="0">
              <a:spcBef>
                <a:spcPts val="0"/>
              </a:spcBef>
              <a:buNone/>
            </a:pPr>
            <a:r>
              <a:rPr lang="tr-TR" cap="none" dirty="0"/>
              <a:t>(</a:t>
            </a:r>
            <a:r>
              <a:rPr lang="tr-TR" cap="none" dirty="0" smtClean="0"/>
              <a:t>2) Tezsiz </a:t>
            </a:r>
            <a:r>
              <a:rPr lang="tr-TR" cap="none" dirty="0"/>
              <a:t>yüksek lisans programı için diğer ders yükü durumları ile ilgili esaslar Senato tarafından belirlenir.</a:t>
            </a:r>
          </a:p>
          <a:p>
            <a:pPr marL="0" indent="0">
              <a:spcBef>
                <a:spcPts val="0"/>
              </a:spcBef>
              <a:buNone/>
            </a:pPr>
            <a:r>
              <a:rPr lang="tr-TR" cap="none" dirty="0"/>
              <a:t>(</a:t>
            </a:r>
            <a:r>
              <a:rPr lang="tr-TR" cap="none" dirty="0" smtClean="0"/>
              <a:t>3) Tezsiz </a:t>
            </a:r>
            <a:r>
              <a:rPr lang="tr-TR" cap="none" dirty="0"/>
              <a:t>yüksek lisans programı ikinci lisansüstü öğretimde de yürütülebilir.</a:t>
            </a:r>
          </a:p>
          <a:p>
            <a:pPr marL="0" indent="0">
              <a:spcBef>
                <a:spcPts val="0"/>
              </a:spcBef>
              <a:buNone/>
            </a:pPr>
            <a:r>
              <a:rPr lang="tr-TR" cap="none" dirty="0"/>
              <a:t>(</a:t>
            </a:r>
            <a:r>
              <a:rPr lang="tr-TR" cap="none" dirty="0" smtClean="0"/>
              <a:t>4) Tezsiz </a:t>
            </a:r>
            <a:r>
              <a:rPr lang="tr-TR" cap="none" dirty="0"/>
              <a:t>yüksek lisans programını tamamlama süresi, bilimsel hazırlıkta geçen süre hariç, kayıt olduğu programa ilişkin derslerin verildiği dönemden başlamak üzere, her dönem için kayıt yaptırıp yaptırmadığına bakılmaksızın en az iki yarıyıl, en çok üç yarıyıldır. Bu sürenin sonunda başarısız olan veya programı tamamlayamayan öğrencinin ilişiği kesilir.</a:t>
            </a:r>
          </a:p>
          <a:p>
            <a:pPr marL="0" indent="0">
              <a:spcBef>
                <a:spcPts val="0"/>
              </a:spcBef>
              <a:buNone/>
            </a:pPr>
            <a:r>
              <a:rPr lang="tr-TR" b="1" cap="none" dirty="0"/>
              <a:t>Danışman atanması</a:t>
            </a:r>
          </a:p>
          <a:p>
            <a:pPr marL="0" indent="0">
              <a:spcBef>
                <a:spcPts val="0"/>
              </a:spcBef>
              <a:buNone/>
            </a:pPr>
            <a:r>
              <a:rPr lang="tr-TR" b="1" cap="none" dirty="0"/>
              <a:t>MADDE 42 </a:t>
            </a:r>
            <a:r>
              <a:rPr lang="tr-TR" cap="none" dirty="0"/>
              <a:t>– (1) Tezsiz yüksek lisans programında enstitü anabilim dalı başkanlığı her öğrenci için ders seçiminde ve dönem projesinin yürütülmesinde danışmanlık yapacak bir öğretim üyesi veya ilgili Senato tarafından belirlenen niteliklere sahip doktora dereceli bir öğretim görevlisini en geç birinci yarıyılın sonuna kadar belirler. Anabilim Dalı Başkanı danışman atanıncaya kadar danışmanlık görevini yürütür, bu danışmanlık görevi için anabilim dalı başkanına ders ücreti ödenmez ve ders yükünden de sayılmaz. Tezsiz yüksek lisans öğrencilerin danışmanlık işlemlerinin nasıl yapılacağı ile ilgili diğer esaslar Senato tarafından belirlenir.</a:t>
            </a:r>
          </a:p>
          <a:p>
            <a:pPr marL="0" indent="0">
              <a:spcBef>
                <a:spcPts val="0"/>
              </a:spcBef>
              <a:buNone/>
            </a:pPr>
            <a:r>
              <a:rPr lang="tr-TR" b="1" cap="none" dirty="0"/>
              <a:t>Dönem projesi ve sonuçlanması</a:t>
            </a:r>
          </a:p>
          <a:p>
            <a:pPr marL="0" indent="0">
              <a:spcBef>
                <a:spcPts val="0"/>
              </a:spcBef>
              <a:buNone/>
            </a:pPr>
            <a:r>
              <a:rPr lang="tr-TR" b="1" cap="none" dirty="0"/>
              <a:t>MADDE 43</a:t>
            </a:r>
            <a:r>
              <a:rPr lang="tr-TR" cap="none" dirty="0"/>
              <a:t> – (1) Öğrenci, dönem projesinin alındığı yarıyılda dönem projesine kayıt yaptırmak ve yarıyıl sonunda enstitü yazım kurallarına uygun yazılı bir rapor vermek zorundadır. Projesi reddedilen öğrenci, enstitü anabilim dalının onayı ve Enstitü Yönetim Kurulu kararı ile danışmanını değiştirebilir.</a:t>
            </a:r>
          </a:p>
          <a:p>
            <a:pPr marL="0" indent="0">
              <a:spcBef>
                <a:spcPts val="0"/>
              </a:spcBef>
              <a:buNone/>
            </a:pPr>
            <a:r>
              <a:rPr lang="tr-TR" b="1" cap="none" dirty="0"/>
              <a:t>Tezsiz yüksek lisans diploması</a:t>
            </a:r>
          </a:p>
          <a:p>
            <a:pPr marL="0" indent="0">
              <a:spcBef>
                <a:spcPts val="0"/>
              </a:spcBef>
              <a:buNone/>
            </a:pPr>
            <a:r>
              <a:rPr lang="tr-TR" b="1" cap="none" dirty="0"/>
              <a:t>MADDE 44 </a:t>
            </a:r>
            <a:r>
              <a:rPr lang="tr-TR" cap="none" dirty="0"/>
              <a:t>– (1) Derslerini ve dönem projesini başarı ile tamamlayan öğrencinin mezuniyetine Enstitü Yönetim Kurulunca karar verilir.</a:t>
            </a:r>
          </a:p>
          <a:p>
            <a:pPr marL="0" indent="0">
              <a:spcBef>
                <a:spcPts val="0"/>
              </a:spcBef>
              <a:buNone/>
            </a:pPr>
            <a:r>
              <a:rPr lang="tr-TR" cap="none" dirty="0"/>
              <a:t>(</a:t>
            </a:r>
            <a:r>
              <a:rPr lang="tr-TR" cap="none" dirty="0" smtClean="0"/>
              <a:t>2) Mezuniyetine </a:t>
            </a:r>
            <a:r>
              <a:rPr lang="tr-TR" cap="none" dirty="0"/>
              <a:t>karar verilen öğrenciye Senato tarafından uygun görülen tezsiz yüksek lisans diploması verilir. Tezsiz yüksek lisans diploması üzerinde öğrencinin tamamladığı enstitü anabilim dalındaki programın YÖK tarafından onaylanmış adı bulunur.</a:t>
            </a:r>
          </a:p>
          <a:p>
            <a:pPr marL="0" indent="0">
              <a:spcBef>
                <a:spcPts val="0"/>
              </a:spcBef>
              <a:buNone/>
            </a:pPr>
            <a:r>
              <a:rPr lang="tr-TR" cap="none" dirty="0"/>
              <a:t>(</a:t>
            </a:r>
            <a:r>
              <a:rPr lang="tr-TR" cap="none" dirty="0" smtClean="0"/>
              <a:t>3)Tezsiz </a:t>
            </a:r>
            <a:r>
              <a:rPr lang="tr-TR" cap="none" dirty="0"/>
              <a:t>yüksek lisans programlarından tezli yüksek lisans programlarına geçişler ile ilgili esaslar Senato tarafından belirlenir.</a:t>
            </a: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1830189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 calcmode="lin" valueType="num">
                                      <p:cBhvr additive="base">
                                        <p:cTn id="5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 calcmode="lin" valueType="num">
                                      <p:cBhvr additive="base">
                                        <p:cTn id="5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2" presetClass="entr" presetSubtype="4" fill="hold" grpId="0" nodeType="after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 calcmode="lin" valueType="num">
                                      <p:cBhvr additive="base">
                                        <p:cTn id="6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1000"/>
                            </p:stCondLst>
                            <p:childTnLst>
                              <p:par>
                                <p:cTn id="66" presetID="2" presetClass="entr" presetSubtype="4" fill="hold" grpId="0" nodeType="after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 calcmode="lin" valueType="num">
                                      <p:cBhvr additive="base">
                                        <p:cTn id="68"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70" fill="hold">
                            <p:stCondLst>
                              <p:cond delay="1500"/>
                            </p:stCondLst>
                            <p:childTnLst>
                              <p:par>
                                <p:cTn id="71" presetID="2" presetClass="entr" presetSubtype="4" fill="hold" grpId="0" nodeType="afterEffect">
                                  <p:stCondLst>
                                    <p:cond delay="0"/>
                                  </p:stCondLst>
                                  <p:childTnLst>
                                    <p:set>
                                      <p:cBhvr>
                                        <p:cTn id="72" dur="1" fill="hold">
                                          <p:stCondLst>
                                            <p:cond delay="0"/>
                                          </p:stCondLst>
                                        </p:cTn>
                                        <p:tgtEl>
                                          <p:spTgt spid="5">
                                            <p:txEl>
                                              <p:pRg st="12" end="12"/>
                                            </p:txEl>
                                          </p:spTgt>
                                        </p:tgtEl>
                                        <p:attrNameLst>
                                          <p:attrName>style.visibility</p:attrName>
                                        </p:attrNameLst>
                                      </p:cBhvr>
                                      <p:to>
                                        <p:strVal val="visible"/>
                                      </p:to>
                                    </p:set>
                                    <p:anim calcmode="lin" valueType="num">
                                      <p:cBhvr additive="base">
                                        <p:cTn id="7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75" fill="hold">
                            <p:stCondLst>
                              <p:cond delay="2000"/>
                            </p:stCondLst>
                            <p:childTnLst>
                              <p:par>
                                <p:cTn id="76" presetID="2" presetClass="entr" presetSubtype="4" fill="hold" grpId="0" nodeType="afterEffect">
                                  <p:stCondLst>
                                    <p:cond delay="0"/>
                                  </p:stCondLst>
                                  <p:childTnLst>
                                    <p:set>
                                      <p:cBhvr>
                                        <p:cTn id="77" dur="1" fill="hold">
                                          <p:stCondLst>
                                            <p:cond delay="0"/>
                                          </p:stCondLst>
                                        </p:cTn>
                                        <p:tgtEl>
                                          <p:spTgt spid="5">
                                            <p:txEl>
                                              <p:pRg st="13" end="13"/>
                                            </p:txEl>
                                          </p:spTgt>
                                        </p:tgtEl>
                                        <p:attrNameLst>
                                          <p:attrName>style.visibility</p:attrName>
                                        </p:attrNameLst>
                                      </p:cBhvr>
                                      <p:to>
                                        <p:strVal val="visible"/>
                                      </p:to>
                                    </p:set>
                                    <p:anim calcmode="lin" valueType="num">
                                      <p:cBhvr additive="base">
                                        <p:cTn id="78"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80" fill="hold">
                            <p:stCondLst>
                              <p:cond delay="2500"/>
                            </p:stCondLst>
                            <p:childTnLst>
                              <p:par>
                                <p:cTn id="81" presetID="2" presetClass="entr" presetSubtype="4" fill="hold" grpId="0" nodeType="afterEffect">
                                  <p:stCondLst>
                                    <p:cond delay="0"/>
                                  </p:stCondLst>
                                  <p:childTnLst>
                                    <p:set>
                                      <p:cBhvr>
                                        <p:cTn id="82" dur="1" fill="hold">
                                          <p:stCondLst>
                                            <p:cond delay="0"/>
                                          </p:stCondLst>
                                        </p:cTn>
                                        <p:tgtEl>
                                          <p:spTgt spid="5">
                                            <p:txEl>
                                              <p:pRg st="14" end="14"/>
                                            </p:txEl>
                                          </p:spTgt>
                                        </p:tgtEl>
                                        <p:attrNameLst>
                                          <p:attrName>style.visibility</p:attrName>
                                        </p:attrNameLst>
                                      </p:cBhvr>
                                      <p:to>
                                        <p:strVal val="visible"/>
                                      </p:to>
                                    </p:set>
                                    <p:anim calcmode="lin" valueType="num">
                                      <p:cBhvr additive="base">
                                        <p:cTn id="8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7"/>
          </a:xfrm>
        </p:spPr>
        <p:txBody>
          <a:bodyPr>
            <a:noAutofit/>
          </a:bodyPr>
          <a:lstStyle/>
          <a:p>
            <a:r>
              <a:rPr lang="tr-TR" sz="1800" b="1" dirty="0"/>
              <a:t/>
            </a:r>
            <a:br>
              <a:rPr lang="tr-TR" sz="1800" b="1" dirty="0"/>
            </a:br>
            <a:r>
              <a:rPr lang="tr-TR" sz="1800" b="1" dirty="0"/>
              <a:t>YEDİNCİ BÖLÜM</a:t>
            </a:r>
            <a:br>
              <a:rPr lang="tr-TR" sz="1800" b="1" dirty="0"/>
            </a:br>
            <a:r>
              <a:rPr lang="tr-TR" sz="1800" b="1" dirty="0"/>
              <a:t>Doktora </a:t>
            </a:r>
            <a:r>
              <a:rPr lang="tr-TR" sz="1800" b="1" dirty="0" smtClean="0"/>
              <a:t>Programı</a:t>
            </a:r>
            <a:r>
              <a:rPr lang="tr-TR" sz="1800" b="1" dirty="0" smtClean="0"/>
              <a:t/>
            </a:r>
            <a:br>
              <a:rPr lang="tr-TR" sz="1800" b="1" dirty="0" smtClean="0"/>
            </a:br>
            <a:endParaRPr lang="tr-TR" sz="1800" b="1" dirty="0"/>
          </a:p>
        </p:txBody>
      </p:sp>
      <p:sp>
        <p:nvSpPr>
          <p:cNvPr id="5" name="İçerik Yer Tutucusu 4"/>
          <p:cNvSpPr>
            <a:spLocks noGrp="1"/>
          </p:cNvSpPr>
          <p:nvPr>
            <p:ph sz="quarter" idx="13"/>
          </p:nvPr>
        </p:nvSpPr>
        <p:spPr>
          <a:xfrm>
            <a:off x="913774" y="1072662"/>
            <a:ext cx="10363826" cy="5171184"/>
          </a:xfrm>
        </p:spPr>
        <p:txBody>
          <a:bodyPr>
            <a:normAutofit fontScale="62500" lnSpcReduction="20000"/>
          </a:bodyPr>
          <a:lstStyle/>
          <a:p>
            <a:pPr marL="0" indent="0">
              <a:spcBef>
                <a:spcPts val="0"/>
              </a:spcBef>
              <a:buNone/>
            </a:pPr>
            <a:r>
              <a:rPr lang="tr-TR" b="1" cap="none" dirty="0"/>
              <a:t>Amaç ve kapsam</a:t>
            </a:r>
          </a:p>
          <a:p>
            <a:pPr marL="0" indent="0">
              <a:spcBef>
                <a:spcPts val="0"/>
              </a:spcBef>
              <a:buNone/>
            </a:pPr>
            <a:r>
              <a:rPr lang="tr-TR" b="1" cap="none" dirty="0"/>
              <a:t>MADDE 45</a:t>
            </a:r>
            <a:r>
              <a:rPr lang="tr-TR" cap="none" dirty="0"/>
              <a:t> – (1) Doktora programının amacı; öğrenciye bağımsız araştırma yapma, bilimsel olayları geniş ve derin bir bakış açısı ile irdeleyerek yorum yapma ve yeni sentezlere ulaşmak için gerekli adımları belirleme yeteneği kazandırmaktır. Doktora çalışması sonunda hazırlanacak tezin, bilime yenilik getirme, yeni bir bilimsel yöntem geliştirme ve bilinen bir yöntemi yeni bir alana uygulama niteliklerinden birini yerine getirmesi gerekir.</a:t>
            </a:r>
          </a:p>
          <a:p>
            <a:pPr marL="0" indent="0">
              <a:spcBef>
                <a:spcPts val="0"/>
              </a:spcBef>
              <a:buNone/>
            </a:pPr>
            <a:r>
              <a:rPr lang="tr-TR" b="1" cap="none" dirty="0"/>
              <a:t>Ders yükü</a:t>
            </a:r>
          </a:p>
          <a:p>
            <a:pPr marL="0" indent="0">
              <a:spcBef>
                <a:spcPts val="0"/>
              </a:spcBef>
              <a:buNone/>
            </a:pPr>
            <a:r>
              <a:rPr lang="tr-TR" b="1" cap="none" dirty="0"/>
              <a:t>MADDE 46 </a:t>
            </a:r>
            <a:r>
              <a:rPr lang="tr-TR" cap="none" dirty="0"/>
              <a:t>– (1) Doktora programı, tezli yüksek lisans derecesi ile kabul edilmiş öğrenciler için toplam yirmi bir krediden ve bir eğitim-öğretim dönemi 60 </a:t>
            </a:r>
            <a:r>
              <a:rPr lang="tr-TR" cap="none" dirty="0" err="1"/>
              <a:t>AKTS’den</a:t>
            </a:r>
            <a:r>
              <a:rPr lang="tr-TR" cap="none" dirty="0"/>
              <a:t> az olmamak koşuluyla en az yedi ders, seminer, yeterlik sınavı, tez önerisi ve tez çalışması olmak üzere en az 240 AKTS kredisinden oluşur. Lisans derecesi ile kabul edilmiş öğrenciler için de en az kırk iki kredilik 14 ders, seminer, yeterlik sınavı, tez önerisi ve tez çalışması olmak üzere toplam en az 300 AKTS kredisinden oluşur.</a:t>
            </a:r>
          </a:p>
          <a:p>
            <a:pPr marL="0" indent="0">
              <a:spcBef>
                <a:spcPts val="0"/>
              </a:spcBef>
              <a:buNone/>
            </a:pPr>
            <a:r>
              <a:rPr lang="tr-TR" cap="none" dirty="0"/>
              <a:t>(</a:t>
            </a:r>
            <a:r>
              <a:rPr lang="tr-TR" cap="none" dirty="0" smtClean="0"/>
              <a:t>2) Tez </a:t>
            </a:r>
            <a:r>
              <a:rPr lang="tr-TR" cap="none" dirty="0"/>
              <a:t>çalışması ve seminer, kredisiz olup başarılı veya başarısız olarak değerlendirilir.</a:t>
            </a:r>
          </a:p>
          <a:p>
            <a:pPr marL="0" indent="0">
              <a:spcBef>
                <a:spcPts val="0"/>
              </a:spcBef>
              <a:buNone/>
            </a:pPr>
            <a:r>
              <a:rPr lang="tr-TR" cap="none" dirty="0"/>
              <a:t>(</a:t>
            </a:r>
            <a:r>
              <a:rPr lang="tr-TR" cap="none" dirty="0" smtClean="0"/>
              <a:t>3) Doktora </a:t>
            </a:r>
            <a:r>
              <a:rPr lang="tr-TR" cap="none" dirty="0"/>
              <a:t>programı için diğer ders yükü durumları ile ilgili esaslar Senato tarafından belirlenir.</a:t>
            </a:r>
          </a:p>
          <a:p>
            <a:pPr marL="0" indent="0">
              <a:spcBef>
                <a:spcPts val="0"/>
              </a:spcBef>
              <a:buNone/>
            </a:pPr>
            <a:r>
              <a:rPr lang="tr-TR" b="1" cap="none" dirty="0"/>
              <a:t>Yüksek lisans programına geçiş</a:t>
            </a:r>
          </a:p>
          <a:p>
            <a:pPr marL="0" indent="0">
              <a:spcBef>
                <a:spcPts val="0"/>
              </a:spcBef>
              <a:buNone/>
            </a:pPr>
            <a:r>
              <a:rPr lang="tr-TR" b="1" cap="none" dirty="0"/>
              <a:t>MADDE 47 </a:t>
            </a:r>
            <a:r>
              <a:rPr lang="tr-TR" cap="none" dirty="0"/>
              <a:t>– (1) Doğrudan doktora programından yüksek lisans programlarına geçiş ile ilgili esaslar Senato tarafından belirlenir.</a:t>
            </a:r>
          </a:p>
          <a:p>
            <a:pPr marL="0" indent="0">
              <a:spcBef>
                <a:spcPts val="0"/>
              </a:spcBef>
              <a:buNone/>
            </a:pPr>
            <a:r>
              <a:rPr lang="tr-TR" b="1" cap="none" dirty="0"/>
              <a:t>Süre</a:t>
            </a:r>
          </a:p>
          <a:p>
            <a:pPr marL="0" indent="0">
              <a:spcBef>
                <a:spcPts val="0"/>
              </a:spcBef>
              <a:buNone/>
            </a:pPr>
            <a:r>
              <a:rPr lang="tr-TR" b="1" cap="none" dirty="0"/>
              <a:t>MADDE 48 </a:t>
            </a:r>
            <a:r>
              <a:rPr lang="tr-TR" cap="none" dirty="0"/>
              <a:t>– (1) Doktora programı, bilimsel hazırlıkta geçen süre hariç tezli yüksek lisans derecesi ile kabul edilenler için kayıt olduğu programa ilişkin derslerin verildiği dönemden başlamak üzere, her dönem için kayıt yaptırıp yaptırmadığına bakılmaksızın sekiz yarıyıl olup azami tamamlama süresi on iki yarıyıl, lisans derecesi ile kabul edilenler için on yarıyıl olup azami tamamlama süresi on dört yarıyıldır.</a:t>
            </a:r>
          </a:p>
          <a:p>
            <a:pPr marL="0" indent="0">
              <a:spcBef>
                <a:spcPts val="0"/>
              </a:spcBef>
              <a:buNone/>
            </a:pPr>
            <a:r>
              <a:rPr lang="tr-TR" cap="none" dirty="0"/>
              <a:t>(</a:t>
            </a:r>
            <a:r>
              <a:rPr lang="tr-TR" cap="none" dirty="0" smtClean="0"/>
              <a:t>2) Doktora </a:t>
            </a:r>
            <a:r>
              <a:rPr lang="tr-TR" cap="none" dirty="0"/>
              <a:t>programı için gerekli kredili dersleri başarıyla tamamlamanın azami süresi tezli yüksek lisans derecesi ile kabul edilenler için dört yarıyıl, lisans derecesi ile kabul edilenler için altı yarıyıldır. Bu süre içinde kredili derslerini başarıyla tamamlayamayan veya yükseköğretim kurumunun öngördüğü en az genel not ortalamasını sağlayamayan öğrencinin Üniversite ile ilişiği kesilir.</a:t>
            </a:r>
          </a:p>
          <a:p>
            <a:pPr marL="0" indent="0">
              <a:spcBef>
                <a:spcPts val="0"/>
              </a:spcBef>
              <a:buNone/>
            </a:pPr>
            <a:r>
              <a:rPr lang="tr-TR" cap="none" dirty="0"/>
              <a:t>(</a:t>
            </a:r>
            <a:r>
              <a:rPr lang="tr-TR" cap="none" dirty="0" smtClean="0"/>
              <a:t>3) Kredili </a:t>
            </a:r>
            <a:r>
              <a:rPr lang="tr-TR" cap="none" dirty="0"/>
              <a:t>derslerini başarıyla bitiren, yeterlik sınavında başarılı bulunan ve tez önerisi kabul edilen, ancak tez çalışmasını birinci fıkrada belirtilen on iki veya on dört yarıyıl sonuna kadar tamamlayamayan öğrencinin Üniversite ile ilişiği kesilir.</a:t>
            </a:r>
          </a:p>
          <a:p>
            <a:pPr marL="0" indent="0">
              <a:spcBef>
                <a:spcPts val="0"/>
              </a:spcBef>
              <a:buNone/>
            </a:pPr>
            <a:r>
              <a:rPr lang="tr-TR" cap="none" dirty="0"/>
              <a:t>(</a:t>
            </a:r>
            <a:r>
              <a:rPr lang="tr-TR" cap="none" dirty="0" smtClean="0"/>
              <a:t>4) Lisans </a:t>
            </a:r>
            <a:r>
              <a:rPr lang="tr-TR" cap="none" dirty="0"/>
              <a:t>derecesi ile doktora programına başvurmuş öğrencilerden, kredili derslerini ve/veya azami süresi içinde tez çalışmasını tamamlayamayanlara, doktora tezinde başarılı olamayanlara tezsiz yüksek lisans için gerekli kredi yükü, proje ve benzeri diğer şartları yerine getirmiş olmaları kaydıyla talepleri halinde tezsiz yüksek lisans diploması verilir.</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1575067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 calcmode="lin" valueType="num">
                                      <p:cBhvr additive="base">
                                        <p:cTn id="5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 calcmode="lin" valueType="num">
                                      <p:cBhvr additive="base">
                                        <p:cTn id="6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 calcmode="lin" valueType="num">
                                      <p:cBhvr additive="base">
                                        <p:cTn id="6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5">
                                            <p:txEl>
                                              <p:pRg st="12" end="12"/>
                                            </p:txEl>
                                          </p:spTgt>
                                        </p:tgtEl>
                                        <p:attrNameLst>
                                          <p:attrName>style.visibility</p:attrName>
                                        </p:attrNameLst>
                                      </p:cBhvr>
                                      <p:to>
                                        <p:strVal val="visible"/>
                                      </p:to>
                                    </p:set>
                                    <p:anim calcmode="lin" valueType="num">
                                      <p:cBhvr additive="base">
                                        <p:cTn id="7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7"/>
          </a:xfrm>
        </p:spPr>
        <p:txBody>
          <a:bodyPr>
            <a:noAutofit/>
          </a:bodyPr>
          <a:lstStyle/>
          <a:p>
            <a:r>
              <a:rPr lang="tr-TR" sz="1800" b="1" dirty="0"/>
              <a:t/>
            </a:r>
            <a:br>
              <a:rPr lang="tr-TR" sz="1800" b="1" dirty="0"/>
            </a:br>
            <a:r>
              <a:rPr lang="tr-TR" sz="1800" b="1" dirty="0"/>
              <a:t>YEDİNCİ BÖLÜM</a:t>
            </a:r>
            <a:br>
              <a:rPr lang="tr-TR" sz="1800" b="1" dirty="0"/>
            </a:br>
            <a:r>
              <a:rPr lang="tr-TR" sz="1800" b="1" dirty="0"/>
              <a:t>Doktora </a:t>
            </a:r>
            <a:r>
              <a:rPr lang="tr-TR" sz="1800" b="1" dirty="0" smtClean="0"/>
              <a:t>Programı</a:t>
            </a:r>
            <a:r>
              <a:rPr lang="tr-TR" sz="1800" b="1" dirty="0" smtClean="0"/>
              <a:t/>
            </a:r>
            <a:br>
              <a:rPr lang="tr-TR" sz="1800" b="1" dirty="0" smtClean="0"/>
            </a:br>
            <a:endParaRPr lang="tr-TR" sz="1800" b="1" dirty="0"/>
          </a:p>
        </p:txBody>
      </p:sp>
      <p:sp>
        <p:nvSpPr>
          <p:cNvPr id="5" name="İçerik Yer Tutucusu 4"/>
          <p:cNvSpPr>
            <a:spLocks noGrp="1"/>
          </p:cNvSpPr>
          <p:nvPr>
            <p:ph sz="quarter" idx="13"/>
          </p:nvPr>
        </p:nvSpPr>
        <p:spPr>
          <a:xfrm>
            <a:off x="913774" y="1072662"/>
            <a:ext cx="10363826" cy="5171184"/>
          </a:xfrm>
        </p:spPr>
        <p:txBody>
          <a:bodyPr>
            <a:normAutofit fontScale="70000" lnSpcReduction="20000"/>
          </a:bodyPr>
          <a:lstStyle/>
          <a:p>
            <a:pPr marL="0" indent="0">
              <a:spcBef>
                <a:spcPts val="0"/>
              </a:spcBef>
              <a:buNone/>
            </a:pPr>
            <a:r>
              <a:rPr lang="tr-TR" b="1" cap="none" dirty="0"/>
              <a:t>Tez danışmanı atanması</a:t>
            </a:r>
          </a:p>
          <a:p>
            <a:pPr marL="0" indent="0">
              <a:spcBef>
                <a:spcPts val="0"/>
              </a:spcBef>
              <a:buNone/>
            </a:pPr>
            <a:r>
              <a:rPr lang="tr-TR" b="1" cap="none" dirty="0"/>
              <a:t>MADDE 49 </a:t>
            </a:r>
            <a:r>
              <a:rPr lang="tr-TR" cap="none" dirty="0"/>
              <a:t>– (1) Enstitü anabilim dalı başkanlığı her öğrenci için Üniversite kadrosunda bulunan bir tez danışmanını ve danışmanla öğrencinin birlikte belirleyeceği tez konusu ile tez başlığını ilgili enstitüye önerir. Tez danışmanı ve tez önerisi Enstitü Yönetim Kurulu kararıyla kesinleşir. Tez danışmanının, en geç ikinci yarıyılın sonuna kadar atanması zorunludur.</a:t>
            </a:r>
          </a:p>
          <a:p>
            <a:pPr marL="0" indent="0">
              <a:spcBef>
                <a:spcPts val="0"/>
              </a:spcBef>
              <a:buNone/>
            </a:pPr>
            <a:r>
              <a:rPr lang="tr-TR" cap="none" dirty="0"/>
              <a:t>(2) Tez danışmanı, Senatonun belirleyeceği niteliklere sahip öğretim üyeleri arasından seçilir. Üniversite kadrosunda belirlenen niteliklere sahip öğretim üyesi bulunmaması halinde Senatonun belirlediği esaslar çerçevesinde Enstitü Yönetim Kurulu tarafından başka bir üniversiteden öğretim üyesi danışman olarak seçilebilir. Diş hekimliği, eczacılık, tıp ve veterinerlik fakülteleri anabilim dalları hariç doktora programlarında öğretim üyelerinin tez yönetebilmesi için, başarıyla tamamlanmış en az bir yüksek lisans tezi yönetmiş olması gerekir. Tez çalışmasının niteliğinin birden fazla tez danışmanı gerektirdiği durumlarda atanacak ikinci tez danışmanı, Üniversite kadrosu dışından da en az doktora derecesine sahip kişilerden olabilir.</a:t>
            </a:r>
          </a:p>
          <a:p>
            <a:pPr marL="0" indent="0">
              <a:spcBef>
                <a:spcPts val="0"/>
              </a:spcBef>
              <a:buNone/>
            </a:pPr>
            <a:r>
              <a:rPr lang="tr-TR" b="1" cap="none" dirty="0"/>
              <a:t>Yeterlik sınavı</a:t>
            </a:r>
          </a:p>
          <a:p>
            <a:pPr marL="0" indent="0">
              <a:spcBef>
                <a:spcPts val="0"/>
              </a:spcBef>
              <a:buNone/>
            </a:pPr>
            <a:r>
              <a:rPr lang="tr-TR" b="1" cap="none" dirty="0"/>
              <a:t>MADDE 50 </a:t>
            </a:r>
            <a:r>
              <a:rPr lang="tr-TR" cap="none" dirty="0"/>
              <a:t>– (1) Yeterlik sınavı, derslerini ve seminerini tamamlayan öğrencinin alanındaki temel konular ve kavramlar ile doktora çalışmasıyla ilgili bilimsel araştırma derinliğine sahip olup olmadığının ölçülmesidir. Bir öğrenci bir yılda en fazla iki kez yeterlik sınavına girer.</a:t>
            </a:r>
          </a:p>
          <a:p>
            <a:pPr marL="0" indent="0">
              <a:spcBef>
                <a:spcPts val="0"/>
              </a:spcBef>
              <a:buNone/>
            </a:pPr>
            <a:r>
              <a:rPr lang="tr-TR" cap="none" dirty="0"/>
              <a:t>(</a:t>
            </a:r>
            <a:r>
              <a:rPr lang="tr-TR" cap="none" dirty="0" smtClean="0"/>
              <a:t>2) Doktora </a:t>
            </a:r>
            <a:r>
              <a:rPr lang="tr-TR" cap="none" dirty="0"/>
              <a:t>programına yüksek lisans derecesiyle kabul edilen öğrenciler en erken üç, en geç beşinci yarıyılın, lisans derecesiyle kabul edilmiş öğrenci en erken beş, en geç yedinci yarıyılın sonuna kadar yeterlik sınavına girmiş olmalıdır.</a:t>
            </a:r>
          </a:p>
          <a:p>
            <a:pPr marL="0" indent="0">
              <a:spcBef>
                <a:spcPts val="0"/>
              </a:spcBef>
              <a:buNone/>
            </a:pPr>
            <a:r>
              <a:rPr lang="tr-TR" cap="none" dirty="0"/>
              <a:t>(</a:t>
            </a:r>
            <a:r>
              <a:rPr lang="tr-TR" cap="none" dirty="0" smtClean="0"/>
              <a:t>3) Yeterlik </a:t>
            </a:r>
            <a:r>
              <a:rPr lang="tr-TR" cap="none" dirty="0"/>
              <a:t>sınavları, enstitü anabilim dalı başkanlığı tarafından önerilen ve Enstitü Yönetim Kurulu tarafından onaylanan beş kişilik doktora yeterlik komitesi tarafından düzenlenir ve yürütülür. Komite, farklı alanlardaki sınavları hazırlamak, uygulamak ve değerlendirmek amacıyla sınav jürileri kurar. Sınav jürisi en az </a:t>
            </a:r>
            <a:r>
              <a:rPr lang="tr-TR" cap="none" dirty="0" smtClean="0"/>
              <a:t>ikisi Üniversite </a:t>
            </a:r>
            <a:r>
              <a:rPr lang="tr-TR" cap="none" dirty="0"/>
              <a:t>dışından olmak üzere, danışman dahil beş öğretim üyesinden oluşur. Danışmanın oy hakkı olup olmadığı hususunda ilgili yönetim kurulu karar verir. Danışmanın oy hakkı olmaması durumunda jüri altı öğretim üyesinden oluşur. Yeterlik sınavı toplantıları öğretim elemanları, lisansüstü öğrenciler ve alanın uzmanlarından oluşan dinleyicilerin katılımına açık olarak yapılır. Ancak öğrenciye yalnız jüri üyeleri soru sorabilir.</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15265787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7"/>
          </a:xfrm>
        </p:spPr>
        <p:txBody>
          <a:bodyPr>
            <a:noAutofit/>
          </a:bodyPr>
          <a:lstStyle/>
          <a:p>
            <a:r>
              <a:rPr lang="tr-TR" sz="1800" b="1" dirty="0"/>
              <a:t/>
            </a:r>
            <a:br>
              <a:rPr lang="tr-TR" sz="1800" b="1" dirty="0"/>
            </a:br>
            <a:r>
              <a:rPr lang="tr-TR" sz="1800" b="1" dirty="0"/>
              <a:t>YEDİNCİ BÖLÜM</a:t>
            </a:r>
            <a:br>
              <a:rPr lang="tr-TR" sz="1800" b="1" dirty="0"/>
            </a:br>
            <a:r>
              <a:rPr lang="tr-TR" sz="1800" b="1" dirty="0"/>
              <a:t>Doktora </a:t>
            </a:r>
            <a:r>
              <a:rPr lang="tr-TR" sz="1800" b="1" dirty="0" smtClean="0"/>
              <a:t>Programı</a:t>
            </a:r>
            <a:r>
              <a:rPr lang="tr-TR" sz="1800" b="1" dirty="0" smtClean="0"/>
              <a:t/>
            </a:r>
            <a:br>
              <a:rPr lang="tr-TR" sz="1800" b="1" dirty="0" smtClean="0"/>
            </a:br>
            <a:endParaRPr lang="tr-TR" sz="1800" b="1" dirty="0"/>
          </a:p>
        </p:txBody>
      </p:sp>
      <p:sp>
        <p:nvSpPr>
          <p:cNvPr id="5" name="İçerik Yer Tutucusu 4"/>
          <p:cNvSpPr>
            <a:spLocks noGrp="1"/>
          </p:cNvSpPr>
          <p:nvPr>
            <p:ph sz="quarter" idx="13"/>
          </p:nvPr>
        </p:nvSpPr>
        <p:spPr>
          <a:xfrm>
            <a:off x="913774" y="1072662"/>
            <a:ext cx="10363826" cy="5171184"/>
          </a:xfrm>
        </p:spPr>
        <p:txBody>
          <a:bodyPr>
            <a:normAutofit fontScale="77500" lnSpcReduction="20000"/>
          </a:bodyPr>
          <a:lstStyle/>
          <a:p>
            <a:pPr marL="0" indent="0">
              <a:spcBef>
                <a:spcPts val="0"/>
              </a:spcBef>
              <a:buNone/>
            </a:pPr>
            <a:r>
              <a:rPr lang="tr-TR" cap="none" dirty="0"/>
              <a:t>(</a:t>
            </a:r>
            <a:r>
              <a:rPr lang="tr-TR" cap="none" dirty="0" smtClean="0"/>
              <a:t>4) Yeterlik </a:t>
            </a:r>
            <a:r>
              <a:rPr lang="tr-TR" cap="none" dirty="0"/>
              <a:t>sınavı yazılı ve sözlü olarak iki bölüm halinde yapılır. Yazılı sınavda başarılı olan öğrenci sözlü sınava alınır. Sınavların ağırlıkları ile notlarının hesaplanmasına ilişkin hususlar Senato tarafından belirlenir. Sınav jürileri öğrencinin yazılı ve sözlü sınavlardaki başarı durumunu değerlendirerek öğrencinin başarılı veya başarısız olduğuna salt çoğunlukla karar verir. Bu karar, enstitü anabilim dalı başkanlığınca yeterlik sınavını izleyen üç gün içinde enstitüye tutanakla bildirilir.</a:t>
            </a:r>
          </a:p>
          <a:p>
            <a:pPr marL="0" indent="0">
              <a:spcBef>
                <a:spcPts val="0"/>
              </a:spcBef>
              <a:buNone/>
            </a:pPr>
            <a:r>
              <a:rPr lang="tr-TR" cap="none" dirty="0"/>
              <a:t>(</a:t>
            </a:r>
            <a:r>
              <a:rPr lang="tr-TR" cap="none" dirty="0" smtClean="0"/>
              <a:t>5) Yeterlik </a:t>
            </a:r>
            <a:r>
              <a:rPr lang="tr-TR" cap="none" dirty="0"/>
              <a:t>sınavında başarısız olan öğrenci başarısız olduğu bölüm/bölümlerden bir sonraki yarıyılda tekrar sınava alınır. Bu sınavda da başarısız olan öğrencinin doktora programı ile ilişiği kesilir.</a:t>
            </a:r>
          </a:p>
          <a:p>
            <a:pPr marL="0" indent="0">
              <a:spcBef>
                <a:spcPts val="0"/>
              </a:spcBef>
              <a:buNone/>
            </a:pPr>
            <a:r>
              <a:rPr lang="tr-TR" cap="none" dirty="0"/>
              <a:t>(</a:t>
            </a:r>
            <a:r>
              <a:rPr lang="tr-TR" cap="none" dirty="0" smtClean="0"/>
              <a:t>6) Yeterlik </a:t>
            </a:r>
            <a:r>
              <a:rPr lang="tr-TR" cap="none" dirty="0"/>
              <a:t>sınavı jürisi, yeterlik sınavını başaran bir öğrencinin, ders yükünü tamamlamış olsa bile, toplam kredi miktarının üçte birini geçmemek şartıyla fazladan ders/dersler almasını isteyebilir. Öğrenci, ilgili enstitü kararıyla belirlenecek dersleri başarmak zorundadır.</a:t>
            </a:r>
          </a:p>
          <a:p>
            <a:pPr marL="0" indent="0">
              <a:spcBef>
                <a:spcPts val="0"/>
              </a:spcBef>
              <a:buNone/>
            </a:pPr>
            <a:r>
              <a:rPr lang="tr-TR" cap="none" dirty="0"/>
              <a:t>(</a:t>
            </a:r>
            <a:r>
              <a:rPr lang="tr-TR" cap="none" dirty="0" smtClean="0"/>
              <a:t>7) Lisans </a:t>
            </a:r>
            <a:r>
              <a:rPr lang="tr-TR" cap="none" dirty="0"/>
              <a:t>derecesi ile doktora programına kabul edilmiş ve en az yedi dersini başarı ile tamamlamış bir öğrenci yüksek lisans programına geçebilir. Yüksek lisans programına geçme şartları Senato tarafından belirlenir.</a:t>
            </a:r>
          </a:p>
          <a:p>
            <a:pPr marL="0" indent="0">
              <a:spcBef>
                <a:spcPts val="0"/>
              </a:spcBef>
              <a:buNone/>
            </a:pPr>
            <a:r>
              <a:rPr lang="tr-TR" cap="none" dirty="0"/>
              <a:t>(</a:t>
            </a:r>
            <a:r>
              <a:rPr lang="tr-TR" cap="none" dirty="0" smtClean="0"/>
              <a:t>8) Yeterlik </a:t>
            </a:r>
            <a:r>
              <a:rPr lang="tr-TR" cap="none" dirty="0"/>
              <a:t>sınavıyla ilgili diğer hususlar Senatoca belirlenir.</a:t>
            </a:r>
          </a:p>
          <a:p>
            <a:pPr marL="0" indent="0">
              <a:spcBef>
                <a:spcPts val="0"/>
              </a:spcBef>
              <a:buNone/>
            </a:pPr>
            <a:r>
              <a:rPr lang="tr-TR" b="1" cap="none" dirty="0"/>
              <a:t>Tez izleme komitesi</a:t>
            </a:r>
          </a:p>
          <a:p>
            <a:pPr marL="0" indent="0">
              <a:spcBef>
                <a:spcPts val="0"/>
              </a:spcBef>
              <a:buNone/>
            </a:pPr>
            <a:r>
              <a:rPr lang="tr-TR" b="1" cap="none" dirty="0"/>
              <a:t>MADDE 51 </a:t>
            </a:r>
            <a:r>
              <a:rPr lang="tr-TR" cap="none" dirty="0"/>
              <a:t>– (1) Yeterlik sınavında başarılı bulunan öğrenci için ilgili enstitü anabilim dalı başkanlığının önerisi ve Enstitü Yönetim Kurulu onayı ile bir ay içinde bir tez izleme komitesi oluşturulur.</a:t>
            </a:r>
          </a:p>
          <a:p>
            <a:pPr marL="0" indent="0">
              <a:spcBef>
                <a:spcPts val="0"/>
              </a:spcBef>
              <a:buNone/>
            </a:pPr>
            <a:r>
              <a:rPr lang="tr-TR" cap="none" dirty="0"/>
              <a:t>(</a:t>
            </a:r>
            <a:r>
              <a:rPr lang="tr-TR" cap="none" dirty="0" smtClean="0"/>
              <a:t>2) Tez </a:t>
            </a:r>
            <a:r>
              <a:rPr lang="tr-TR" cap="none" dirty="0"/>
              <a:t>izleme komitesi üç öğretim üyesinden oluşur. Komitede tez danışmanından başka enstitü anabilim dalı içinden ve dışından birer üye yer alır. İkinci tez danışmanının atanması durumunda ikinci tez danışmanı dilerse komite toplantılarına katılabilir.</a:t>
            </a:r>
          </a:p>
          <a:p>
            <a:pPr marL="0" indent="0">
              <a:spcBef>
                <a:spcPts val="0"/>
              </a:spcBef>
              <a:buNone/>
            </a:pPr>
            <a:r>
              <a:rPr lang="tr-TR" cap="none" dirty="0"/>
              <a:t>(</a:t>
            </a:r>
            <a:r>
              <a:rPr lang="tr-TR" cap="none" dirty="0" smtClean="0"/>
              <a:t>3) Tez </a:t>
            </a:r>
            <a:r>
              <a:rPr lang="tr-TR" cap="none" dirty="0"/>
              <a:t>izleme komitesinin kurulmasından sonraki dönemlerde, enstitü anabilim dalı başkanlığının önerisi ve Enstitü Yönetim Kurulu onayı ile üyelerde değişiklik yapılabilir.</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39983035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 presetClass="entr" presetSubtype="4"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 presetClass="entr" presetSubtype="4" fill="hold" grpId="0" nodeType="after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500"/>
                            </p:stCondLst>
                            <p:childTnLst>
                              <p:par>
                                <p:cTn id="51" presetID="2" presetClass="entr" presetSubtype="4" fill="hold" grpId="0" nodeType="after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Yatay Geçiş, Çift </a:t>
            </a:r>
            <a:r>
              <a:rPr lang="tr-TR" dirty="0" err="1" smtClean="0"/>
              <a:t>Anadal</a:t>
            </a:r>
            <a:r>
              <a:rPr lang="tr-TR" dirty="0" smtClean="0"/>
              <a:t>, Yan Dal ile Kurumlar Arası Kredi Transferi Yapılması Esaslarına İlişkin Yönetmelik</a:t>
            </a:r>
            <a:endParaRPr lang="tr-TR" dirty="0"/>
          </a:p>
        </p:txBody>
      </p:sp>
      <p:sp>
        <p:nvSpPr>
          <p:cNvPr id="11" name="Dikdörtgen 10"/>
          <p:cNvSpPr/>
          <p:nvPr/>
        </p:nvSpPr>
        <p:spPr>
          <a:xfrm>
            <a:off x="0" y="6325375"/>
            <a:ext cx="12192000" cy="369332"/>
          </a:xfrm>
          <a:prstGeom prst="rect">
            <a:avLst/>
          </a:prstGeom>
        </p:spPr>
        <p:txBody>
          <a:bodyPr wrap="square">
            <a:spAutoFit/>
          </a:bodyPr>
          <a:lstStyle/>
          <a:p>
            <a:pPr algn="ctr"/>
            <a:endParaRPr lang="tr-TR" dirty="0"/>
          </a:p>
        </p:txBody>
      </p:sp>
      <p:sp>
        <p:nvSpPr>
          <p:cNvPr id="12" name="Başlık 1"/>
          <p:cNvSpPr txBox="1">
            <a:spLocks/>
          </p:cNvSpPr>
          <p:nvPr/>
        </p:nvSpPr>
        <p:spPr>
          <a:xfrm>
            <a:off x="1066799" y="265175"/>
            <a:ext cx="10353869" cy="5333191"/>
          </a:xfrm>
          <a:prstGeom prst="rect">
            <a:avLst/>
          </a:prstGeom>
        </p:spPr>
        <p:txBody>
          <a:bodyPr vert="horz" lIns="91440" tIns="45720" rIns="91440" bIns="45720" rtlCol="0" anchor="ctr">
            <a:normAutofit fontScale="7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tr-TR" sz="6000" b="1" dirty="0"/>
          </a:p>
          <a:p>
            <a:endParaRPr lang="tr-TR" sz="6000" b="1" dirty="0" smtClean="0"/>
          </a:p>
          <a:p>
            <a:endParaRPr lang="tr-TR" sz="6000" b="1" dirty="0"/>
          </a:p>
          <a:p>
            <a:endParaRPr lang="tr-TR" sz="6000" b="1" dirty="0" smtClean="0"/>
          </a:p>
          <a:p>
            <a:endParaRPr lang="tr-TR" sz="6000" b="1" dirty="0"/>
          </a:p>
          <a:p>
            <a:endParaRPr lang="tr-TR" sz="6000" b="1" dirty="0" smtClean="0"/>
          </a:p>
          <a:p>
            <a:r>
              <a:rPr lang="tr-TR" sz="8000" b="1" dirty="0" smtClean="0"/>
              <a:t>GÜMÜŞHANE ÜNİVERSİTESİ</a:t>
            </a:r>
          </a:p>
          <a:p>
            <a:endParaRPr lang="tr-TR" sz="6000" b="1" dirty="0" smtClean="0"/>
          </a:p>
          <a:p>
            <a:pPr>
              <a:lnSpc>
                <a:spcPct val="170000"/>
              </a:lnSpc>
            </a:pPr>
            <a:r>
              <a:rPr lang="tr-TR" sz="5100" b="1" i="1" dirty="0" smtClean="0"/>
              <a:t>Lisansüstü eğitim-öğretim yönetmeliği</a:t>
            </a:r>
            <a:r>
              <a:rPr lang="tr-TR" sz="6000" b="1" dirty="0" smtClean="0"/>
              <a:t/>
            </a:r>
            <a:br>
              <a:rPr lang="tr-TR" sz="6000" b="1" dirty="0" smtClean="0"/>
            </a:br>
            <a:endParaRPr lang="tr-TR" b="1" dirty="0"/>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138" y="374904"/>
            <a:ext cx="1527111" cy="1527111"/>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7620" y="5708095"/>
            <a:ext cx="748146" cy="748146"/>
          </a:xfrm>
          <a:prstGeom prst="rect">
            <a:avLst/>
          </a:prstGeom>
        </p:spPr>
      </p:pic>
    </p:spTree>
    <p:extLst>
      <p:ext uri="{BB962C8B-B14F-4D97-AF65-F5344CB8AC3E}">
        <p14:creationId xmlns:p14="http://schemas.microsoft.com/office/powerpoint/2010/main" val="2598772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anim calcmode="lin" valueType="num">
                                      <p:cBhvr additive="base">
                                        <p:cTn id="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12">
                                            <p:txEl>
                                              <p:pRg st="8" end="8"/>
                                            </p:txEl>
                                          </p:spTgt>
                                        </p:tgtEl>
                                        <p:attrNameLst>
                                          <p:attrName>style.visibility</p:attrName>
                                        </p:attrNameLst>
                                      </p:cBhvr>
                                      <p:to>
                                        <p:strVal val="visible"/>
                                      </p:to>
                                    </p:set>
                                    <p:anim calcmode="lin" valueType="num">
                                      <p:cBhvr>
                                        <p:cTn id="15" dur="10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16" dur="1000" fill="hold"/>
                                        <p:tgtEl>
                                          <p:spTgt spid="12">
                                            <p:txEl>
                                              <p:pRg st="8" end="8"/>
                                            </p:txEl>
                                          </p:spTgt>
                                        </p:tgtEl>
                                        <p:attrNameLst>
                                          <p:attrName>ppt_h</p:attrName>
                                        </p:attrNameLst>
                                      </p:cBhvr>
                                      <p:tavLst>
                                        <p:tav tm="0">
                                          <p:val>
                                            <p:fltVal val="0"/>
                                          </p:val>
                                        </p:tav>
                                        <p:tav tm="100000">
                                          <p:val>
                                            <p:strVal val="#ppt_h"/>
                                          </p:val>
                                        </p:tav>
                                      </p:tavLst>
                                    </p:anim>
                                    <p:anim calcmode="lin" valueType="num">
                                      <p:cBhvr>
                                        <p:cTn id="17" dur="1000" fill="hold"/>
                                        <p:tgtEl>
                                          <p:spTgt spid="12">
                                            <p:txEl>
                                              <p:pRg st="8" end="8"/>
                                            </p:txEl>
                                          </p:spTgt>
                                        </p:tgtEl>
                                        <p:attrNameLst>
                                          <p:attrName>style.rotation</p:attrName>
                                        </p:attrNameLst>
                                      </p:cBhvr>
                                      <p:tavLst>
                                        <p:tav tm="0">
                                          <p:val>
                                            <p:fltVal val="90"/>
                                          </p:val>
                                        </p:tav>
                                        <p:tav tm="100000">
                                          <p:val>
                                            <p:fltVal val="0"/>
                                          </p:val>
                                        </p:tav>
                                      </p:tavLst>
                                    </p:anim>
                                    <p:animEffect transition="in" filter="fade">
                                      <p:cBhvr>
                                        <p:cTn id="18" dur="1000"/>
                                        <p:tgtEl>
                                          <p:spTgt spid="12">
                                            <p:txEl>
                                              <p:pRg st="8" end="8"/>
                                            </p:txEl>
                                          </p:spTgt>
                                        </p:tgtEl>
                                      </p:cBhvr>
                                    </p:animEffect>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3500"/>
                            </p:stCondLst>
                            <p:childTnLst>
                              <p:par>
                                <p:cTn id="24" presetID="31" presetClass="entr" presetSubtype="0" fill="hold" grpId="0" nodeType="afterEffect" nodePh="1">
                                  <p:stCondLst>
                                    <p:cond delay="0"/>
                                  </p:stCondLst>
                                  <p:endCondLst>
                                    <p:cond evt="begin" delay="0">
                                      <p:tn val="24"/>
                                    </p:cond>
                                  </p:end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7"/>
          </a:xfrm>
        </p:spPr>
        <p:txBody>
          <a:bodyPr>
            <a:noAutofit/>
          </a:bodyPr>
          <a:lstStyle/>
          <a:p>
            <a:r>
              <a:rPr lang="tr-TR" sz="1800" b="1" dirty="0"/>
              <a:t/>
            </a:r>
            <a:br>
              <a:rPr lang="tr-TR" sz="1800" b="1" dirty="0"/>
            </a:br>
            <a:r>
              <a:rPr lang="tr-TR" sz="1800" b="1" dirty="0"/>
              <a:t>YEDİNCİ BÖLÜM</a:t>
            </a:r>
            <a:br>
              <a:rPr lang="tr-TR" sz="1800" b="1" dirty="0"/>
            </a:br>
            <a:r>
              <a:rPr lang="tr-TR" sz="1800" b="1" dirty="0"/>
              <a:t>Doktora </a:t>
            </a:r>
            <a:r>
              <a:rPr lang="tr-TR" sz="1800" b="1" dirty="0" smtClean="0"/>
              <a:t>Programı</a:t>
            </a:r>
            <a:r>
              <a:rPr lang="tr-TR" sz="1800" b="1" dirty="0" smtClean="0"/>
              <a:t/>
            </a:r>
            <a:br>
              <a:rPr lang="tr-TR" sz="1800" b="1" dirty="0" smtClean="0"/>
            </a:br>
            <a:endParaRPr lang="tr-TR" sz="1800" b="1" dirty="0"/>
          </a:p>
        </p:txBody>
      </p:sp>
      <p:sp>
        <p:nvSpPr>
          <p:cNvPr id="5" name="İçerik Yer Tutucusu 4"/>
          <p:cNvSpPr>
            <a:spLocks noGrp="1"/>
          </p:cNvSpPr>
          <p:nvPr>
            <p:ph sz="quarter" idx="13"/>
          </p:nvPr>
        </p:nvSpPr>
        <p:spPr>
          <a:xfrm>
            <a:off x="913774" y="1072662"/>
            <a:ext cx="10363826" cy="5171184"/>
          </a:xfrm>
        </p:spPr>
        <p:txBody>
          <a:bodyPr>
            <a:normAutofit fontScale="85000" lnSpcReduction="20000"/>
          </a:bodyPr>
          <a:lstStyle/>
          <a:p>
            <a:pPr marL="0" indent="0">
              <a:spcBef>
                <a:spcPts val="0"/>
              </a:spcBef>
              <a:buNone/>
            </a:pPr>
            <a:r>
              <a:rPr lang="tr-TR" b="1" cap="none" dirty="0"/>
              <a:t>Tez önerisi savunması ve tez izlenmesi</a:t>
            </a:r>
          </a:p>
          <a:p>
            <a:pPr marL="0" indent="0">
              <a:spcBef>
                <a:spcPts val="0"/>
              </a:spcBef>
              <a:buNone/>
            </a:pPr>
            <a:r>
              <a:rPr lang="tr-TR" b="1" cap="none" dirty="0"/>
              <a:t>MADDE 52 </a:t>
            </a:r>
            <a:r>
              <a:rPr lang="tr-TR" cap="none" dirty="0"/>
              <a:t>– (1) Doktora yeterlik sınavını başarı ile tamamlayan öğrenci, en geç altı ay içinde, yapacağı araştırmanın amacını, yöntemini ve çalışma planını kapsayan tez önerisini tez izleme komitesi önünde sözlü olarak savunur. Öğrenci, tez önerisi ile ilgili yazılı bir raporu sözlü savunmadan en az on beş gün önce komite üyelerine dağıtır.</a:t>
            </a:r>
          </a:p>
          <a:p>
            <a:pPr marL="0" indent="0">
              <a:spcBef>
                <a:spcPts val="0"/>
              </a:spcBef>
              <a:buNone/>
            </a:pPr>
            <a:r>
              <a:rPr lang="tr-TR" cap="none" dirty="0"/>
              <a:t>(</a:t>
            </a:r>
            <a:r>
              <a:rPr lang="tr-TR" cap="none" dirty="0" smtClean="0"/>
              <a:t>2) Tez </a:t>
            </a:r>
            <a:r>
              <a:rPr lang="tr-TR" cap="none" dirty="0"/>
              <a:t>izleme komitesi, öğrencinin sunduğu tez önerisinin kabul, düzeltme veya reddedileceğine salt çoğunlukla karar verir. Düzeltme için bir ay süre verilir. Bu süre sonunda kabul veya ret yönünde salt çoğunlukla verilen karar, enstitü anabilim dalı başkanlığınca işlemin bitişini izleyen üç gün içinde enstitüye tutanakla bildirilir.</a:t>
            </a:r>
          </a:p>
          <a:p>
            <a:pPr marL="0" indent="0">
              <a:spcBef>
                <a:spcPts val="0"/>
              </a:spcBef>
              <a:buNone/>
            </a:pPr>
            <a:r>
              <a:rPr lang="tr-TR" cap="none" dirty="0"/>
              <a:t>(</a:t>
            </a:r>
            <a:r>
              <a:rPr lang="tr-TR" cap="none" dirty="0" smtClean="0"/>
              <a:t>3) Tez </a:t>
            </a:r>
            <a:r>
              <a:rPr lang="tr-TR" cap="none" dirty="0"/>
              <a:t>önerisi reddedilen öğrenci, yeni bir danışman ve/veya tez konusu seçme hakkına sahiptir. Bu durumda yeni bir tez izleme komitesi atanabilir. Programa aynı danışmanla devam etmek isteyen öğrenci üç ay  içinde, danışman ve tez konusunu değiştiren öğrenci ise altı ay içinde tekrar tez önerisi savunmasına alınır. Tez önerisi bu savunmada da reddedilen öğrencinin Üniversite ile ilişiği kesilir.</a:t>
            </a:r>
          </a:p>
          <a:p>
            <a:pPr marL="0" indent="0">
              <a:spcBef>
                <a:spcPts val="0"/>
              </a:spcBef>
              <a:buNone/>
            </a:pPr>
            <a:r>
              <a:rPr lang="tr-TR" cap="none" dirty="0"/>
              <a:t>(</a:t>
            </a:r>
            <a:r>
              <a:rPr lang="tr-TR" cap="none" dirty="0" smtClean="0"/>
              <a:t>4) Tez </a:t>
            </a:r>
            <a:r>
              <a:rPr lang="tr-TR" cap="none" dirty="0"/>
              <a:t>önerisi kabul edilen öğrenci için tez izleme komitesi, Ocak-Haziran ve Temmuz-Aralık ayları arasında birer defa olmak üzere yılda en az iki kez toplanır. Öğrenci, toplantı tarihinden en az bir ay önce komite üyelerine yazılı bir rapor sunar. Bu raporda o ana kadar yapılan çalışmaların özeti ve bir sonraki dönemde yapılacak çalışma planı belirtilir. Öğrencinin tez çalışması, komite tarafından başarılı veya başarısız olarak belirlenir. Komite tarafından üst üste iki kez veya aralıklı olarak üç kez başarısız bulunan öğrencinin Üniversite ile ilişiği kesilir.</a:t>
            </a:r>
          </a:p>
          <a:p>
            <a:pPr marL="0" indent="0">
              <a:spcBef>
                <a:spcPts val="0"/>
              </a:spcBef>
              <a:buNone/>
            </a:pPr>
            <a:r>
              <a:rPr lang="tr-TR" cap="none" dirty="0"/>
              <a:t>(</a:t>
            </a:r>
            <a:r>
              <a:rPr lang="tr-TR" cap="none" dirty="0" smtClean="0"/>
              <a:t>5) Tez </a:t>
            </a:r>
            <a:r>
              <a:rPr lang="tr-TR" cap="none" dirty="0"/>
              <a:t>önerisi savunmasına geçerli bir mazereti olmaksızın birinci fıkrada belirtilen sürede girmeyen öğrenci başarısız sayılarak tez önerisi reddedilir.</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4153894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7"/>
          </a:xfrm>
        </p:spPr>
        <p:txBody>
          <a:bodyPr>
            <a:noAutofit/>
          </a:bodyPr>
          <a:lstStyle/>
          <a:p>
            <a:r>
              <a:rPr lang="tr-TR" sz="1800" b="1" dirty="0"/>
              <a:t/>
            </a:r>
            <a:br>
              <a:rPr lang="tr-TR" sz="1800" b="1" dirty="0"/>
            </a:br>
            <a:r>
              <a:rPr lang="tr-TR" sz="1800" b="1" dirty="0"/>
              <a:t>YEDİNCİ BÖLÜM</a:t>
            </a:r>
            <a:br>
              <a:rPr lang="tr-TR" sz="1800" b="1" dirty="0"/>
            </a:br>
            <a:r>
              <a:rPr lang="tr-TR" sz="1800" b="1" dirty="0"/>
              <a:t>Doktora </a:t>
            </a:r>
            <a:r>
              <a:rPr lang="tr-TR" sz="1800" b="1" dirty="0" smtClean="0"/>
              <a:t>Programı</a:t>
            </a:r>
            <a:r>
              <a:rPr lang="tr-TR" sz="1800" b="1" dirty="0" smtClean="0"/>
              <a:t/>
            </a:r>
            <a:br>
              <a:rPr lang="tr-TR" sz="1800" b="1" dirty="0" smtClean="0"/>
            </a:br>
            <a:endParaRPr lang="tr-TR" sz="1800" b="1" dirty="0"/>
          </a:p>
        </p:txBody>
      </p:sp>
      <p:sp>
        <p:nvSpPr>
          <p:cNvPr id="5" name="İçerik Yer Tutucusu 4"/>
          <p:cNvSpPr>
            <a:spLocks noGrp="1"/>
          </p:cNvSpPr>
          <p:nvPr>
            <p:ph sz="quarter" idx="13"/>
          </p:nvPr>
        </p:nvSpPr>
        <p:spPr>
          <a:xfrm>
            <a:off x="913774" y="1072662"/>
            <a:ext cx="10363826" cy="5171184"/>
          </a:xfrm>
        </p:spPr>
        <p:txBody>
          <a:bodyPr>
            <a:normAutofit fontScale="70000" lnSpcReduction="20000"/>
          </a:bodyPr>
          <a:lstStyle/>
          <a:p>
            <a:pPr marL="0" indent="0">
              <a:spcBef>
                <a:spcPts val="0"/>
              </a:spcBef>
              <a:buNone/>
            </a:pPr>
            <a:r>
              <a:rPr lang="tr-TR" b="1" cap="none" dirty="0"/>
              <a:t>Doktora tezi ve sonuçlandırılması</a:t>
            </a:r>
          </a:p>
          <a:p>
            <a:pPr marL="0" indent="0">
              <a:spcBef>
                <a:spcPts val="0"/>
              </a:spcBef>
              <a:buNone/>
            </a:pPr>
            <a:r>
              <a:rPr lang="tr-TR" b="1" cap="none" dirty="0" smtClean="0"/>
              <a:t>MADDE 53 </a:t>
            </a:r>
            <a:r>
              <a:rPr lang="tr-TR" cap="none" dirty="0" smtClean="0"/>
              <a:t>– (1) Doktora programındaki bir öğrenci, elde ettiği sonuçları Senato tarafından kabul edilen yazım kurallarına uygun biçimde yazar ve tezini jüri önünde sözlü olarak savunur.</a:t>
            </a:r>
          </a:p>
          <a:p>
            <a:pPr marL="0" indent="0">
              <a:spcBef>
                <a:spcPts val="0"/>
              </a:spcBef>
              <a:buNone/>
            </a:pPr>
            <a:r>
              <a:rPr lang="tr-TR" cap="none" dirty="0" smtClean="0"/>
              <a:t>(2) Doktora tezini savunmasından önce ve düzeltme verilen tezlerde ise düzeltme ile birlikte öğrenci tezini tamamlayarak danışmanına sunar. Danışman tezin savunulabilir olduğuna ilişkin görüşü ile birlikte tezi enstitüye teslim eder. Enstitü söz konusu teze ilişkin intihal yazılım programı raporunu alarak danışmana ve jüri üyelerine gönderir. Rapordaki verilerde gerçek bir intihalin tespiti halinde gerekçesi ile birlikte karar verilmek üzere tez Enstitü Yönetim Kuruluna gönderilir.</a:t>
            </a:r>
          </a:p>
          <a:p>
            <a:pPr marL="0" indent="0">
              <a:spcBef>
                <a:spcPts val="0"/>
              </a:spcBef>
              <a:buNone/>
            </a:pPr>
            <a:r>
              <a:rPr lang="tr-TR" cap="none" dirty="0" smtClean="0"/>
              <a:t>(3) Öğrencinin tezinin sonuçlanabilmesi için en az üç tez izleme komitesi raporunun sunulması gerekir.</a:t>
            </a:r>
          </a:p>
          <a:p>
            <a:pPr marL="0" indent="0">
              <a:spcBef>
                <a:spcPts val="0"/>
              </a:spcBef>
              <a:buNone/>
            </a:pPr>
            <a:r>
              <a:rPr lang="tr-TR" cap="none" dirty="0" smtClean="0"/>
              <a:t>(4) Doktora tez jürisi, danışman ve enstitü anabilim dalı başkanlığının önerisi ve Enstitü Yönetim Kurulu onayı ile atanır. Jüri, üçü öğrencinin tez izleme komitesinde yer alan öğretim üyeleri ve en az ikisi Üniversite dışından olmak üzere danışman dahil beş öğretim üyesinden oluşur. Danışmanın oy hakkı olup olmadığı hususunda ilgili yönetim kurulu karar verir. Danışmanın oy hakkı olmaması durumunda jüri altı öğretim üyesinden oluşur. Ayrıca ikinci tez danışmanı oy hakkı olmaksızın jüride yer alabilir.</a:t>
            </a:r>
          </a:p>
          <a:p>
            <a:pPr marL="0" indent="0">
              <a:spcBef>
                <a:spcPts val="0"/>
              </a:spcBef>
              <a:buNone/>
            </a:pPr>
            <a:r>
              <a:rPr lang="tr-TR" cap="none" dirty="0" smtClean="0"/>
              <a:t>(5) Jüri üyeleri, söz konusu tezin kendilerine teslim edildiği tarihten itibaren en geç bir ay içinde toplanarak öğrenciyi tez savunmasına alır. Tez savunma sınavı, tez çalışmasının sunumu ve bunu izleyen soru-cevap bölümünden oluşur. Tez savunma toplantıları öğretim elemanları, lisansüstü öğrenciler ve alanın uzmanlarından oluşan dinleyicilerin katılımına açık olarak yapılır. Ancak öğrenciye yalnız jüri üyeleri soru sorabilir.</a:t>
            </a:r>
          </a:p>
          <a:p>
            <a:pPr marL="0" indent="0">
              <a:spcBef>
                <a:spcPts val="0"/>
              </a:spcBef>
              <a:buNone/>
            </a:pPr>
            <a:r>
              <a:rPr lang="tr-TR" cap="none" dirty="0" smtClean="0"/>
              <a:t>(6) Tez sınavının tamamlanmasından sonra jüri dinleyicilere kapalı olarak, tez hakkında salt çoğunlukla kabul, ret veya düzeltme kararı verir. Tezi kabul edilen öğrenciler başarılı olarak değerlendirilir. Bu karar, enstitü anabilim dalı başkanlığınca tez sınavını izleyen üç gün içinde ilgili enstitüye tutanakla bildirilir. Tezi başarısız bulunarak reddedilen öğrencinin Üniversite ile ilişiği kesilir. Tezi hakkında düzeltme kararı verilen öğrenci en geç altı ay içinde gerekli düzeltmeleri yaparak tezini aynı jüri önünde yeniden savunur. Bu savunmada da başarısız bulunan öğrencinin Üniversite ile ilişiği kesilir. Lisans derecesi ile doktoraya kabul edilmiş olanlardan tezde başarılı olamayanlar için talepleri halinde 48 inci maddenin dördüncü fıkrasına göre tezsiz yüksek lisans diploması verilir.</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7662509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7"/>
          </a:xfrm>
        </p:spPr>
        <p:txBody>
          <a:bodyPr>
            <a:noAutofit/>
          </a:bodyPr>
          <a:lstStyle/>
          <a:p>
            <a:r>
              <a:rPr lang="tr-TR" sz="1800" b="1" dirty="0"/>
              <a:t/>
            </a:r>
            <a:br>
              <a:rPr lang="tr-TR" sz="1800" b="1" dirty="0"/>
            </a:br>
            <a:r>
              <a:rPr lang="tr-TR" sz="1800" b="1" dirty="0"/>
              <a:t>YEDİNCİ BÖLÜM</a:t>
            </a:r>
            <a:br>
              <a:rPr lang="tr-TR" sz="1800" b="1" dirty="0"/>
            </a:br>
            <a:r>
              <a:rPr lang="tr-TR" sz="1800" b="1" dirty="0"/>
              <a:t>Doktora </a:t>
            </a:r>
            <a:r>
              <a:rPr lang="tr-TR" sz="1800" b="1" dirty="0" smtClean="0"/>
              <a:t>Programı</a:t>
            </a:r>
            <a:r>
              <a:rPr lang="tr-TR" sz="1800" b="1" dirty="0" smtClean="0"/>
              <a:t/>
            </a:r>
            <a:br>
              <a:rPr lang="tr-TR" sz="1800" b="1" dirty="0" smtClean="0"/>
            </a:br>
            <a:endParaRPr lang="tr-TR" sz="1800" b="1" dirty="0"/>
          </a:p>
        </p:txBody>
      </p:sp>
      <p:sp>
        <p:nvSpPr>
          <p:cNvPr id="5" name="İçerik Yer Tutucusu 4"/>
          <p:cNvSpPr>
            <a:spLocks noGrp="1"/>
          </p:cNvSpPr>
          <p:nvPr>
            <p:ph sz="quarter" idx="13"/>
          </p:nvPr>
        </p:nvSpPr>
        <p:spPr>
          <a:xfrm>
            <a:off x="913774" y="1072662"/>
            <a:ext cx="10363826" cy="5171184"/>
          </a:xfrm>
        </p:spPr>
        <p:txBody>
          <a:bodyPr>
            <a:normAutofit lnSpcReduction="10000"/>
          </a:bodyPr>
          <a:lstStyle/>
          <a:p>
            <a:pPr marL="0" indent="0">
              <a:spcBef>
                <a:spcPts val="0"/>
              </a:spcBef>
              <a:buNone/>
            </a:pPr>
            <a:r>
              <a:rPr lang="tr-TR" b="1" cap="none" dirty="0"/>
              <a:t>Doktora diploması</a:t>
            </a:r>
          </a:p>
          <a:p>
            <a:pPr marL="0" indent="0">
              <a:spcBef>
                <a:spcPts val="0"/>
              </a:spcBef>
              <a:buNone/>
            </a:pPr>
            <a:r>
              <a:rPr lang="tr-TR" b="1" cap="none" dirty="0"/>
              <a:t>MADDE 54 </a:t>
            </a:r>
            <a:r>
              <a:rPr lang="tr-TR" cap="none" dirty="0"/>
              <a:t>– (1) Tez çalışmasını tamamlayan öğrenci, tezin istenen sayıda nüshasını danışmanına teslim eder. Danışman, tezin yazım kurallarına uygunluğu yönünden yazılı olarak belirttiği görüşü ile tezin nüshalarını anabilim/bilim dalı başkanlığı aracılığıyla ilgili enstitüye gönderir.</a:t>
            </a:r>
          </a:p>
          <a:p>
            <a:pPr marL="0" indent="0">
              <a:spcBef>
                <a:spcPts val="0"/>
              </a:spcBef>
              <a:buNone/>
            </a:pPr>
            <a:r>
              <a:rPr lang="tr-TR" cap="none" dirty="0"/>
              <a:t>(</a:t>
            </a:r>
            <a:r>
              <a:rPr lang="tr-TR" cap="none" dirty="0" smtClean="0"/>
              <a:t>2) Tez </a:t>
            </a:r>
            <a:r>
              <a:rPr lang="tr-TR" cap="none" dirty="0"/>
              <a:t>savunmasında başarılı olmak ve diğer koşulları da sağlamak kaydıyla doktora tezinin ciltlenmiş en az üç kopyasını tez sınavına giriş tarihinden itibaren bir ay içinde ilgili enstitüye teslim eden ve tezi şekil yönünden uygun bulunan öğrenci doktora diploması almaya hak kazanır. Enstitü Yönetim Kurulu başvuru üzerine teslim süresini en fazla bir ay daha uzatabilir. Bu koşulları yerine getirmeyen öğrenci koşulları yerine getirinceye kadar diplomasını alamaz, öğrencilik haklarından yararlanamaz ve azami süresinin dolması halinde ilişiği kesilir.</a:t>
            </a:r>
          </a:p>
          <a:p>
            <a:pPr marL="0" indent="0">
              <a:spcBef>
                <a:spcPts val="0"/>
              </a:spcBef>
              <a:buNone/>
            </a:pPr>
            <a:r>
              <a:rPr lang="tr-TR" cap="none" dirty="0"/>
              <a:t>(</a:t>
            </a:r>
            <a:r>
              <a:rPr lang="tr-TR" cap="none" dirty="0" smtClean="0"/>
              <a:t>3) Doktora </a:t>
            </a:r>
            <a:r>
              <a:rPr lang="tr-TR" cap="none" dirty="0"/>
              <a:t>diploması üzerinde enstitü anabilim dalındaki programın Yükseköğretim Kurulu tarafından onaylanmış adı bulunur. Mezuniyet tarihi, tezin sınav jüri komisyonu tarafından imzalı nüshasının teslim edildiği tarihtir.</a:t>
            </a:r>
          </a:p>
          <a:p>
            <a:pPr marL="0" indent="0">
              <a:spcBef>
                <a:spcPts val="0"/>
              </a:spcBef>
              <a:buNone/>
            </a:pPr>
            <a:r>
              <a:rPr lang="tr-TR" cap="none" dirty="0"/>
              <a:t>(</a:t>
            </a:r>
            <a:r>
              <a:rPr lang="tr-TR" cap="none" dirty="0" smtClean="0"/>
              <a:t>4) İlgili </a:t>
            </a:r>
            <a:r>
              <a:rPr lang="tr-TR" cap="none" dirty="0"/>
              <a:t>enstitü tarafından tezin tesliminden itibaren üç ay içinde doktora tezinin bir kopyası elektronik ortamda, bilimsel araştırma ve faaliyetlerin hizmetine sunulmak üzere YÖK’e gönderilir.</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36604516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7"/>
          </a:xfrm>
        </p:spPr>
        <p:txBody>
          <a:bodyPr>
            <a:noAutofit/>
          </a:bodyPr>
          <a:lstStyle/>
          <a:p>
            <a:r>
              <a:rPr lang="tr-TR" sz="1800" b="1" dirty="0"/>
              <a:t/>
            </a:r>
            <a:br>
              <a:rPr lang="tr-TR" sz="1800" b="1" dirty="0"/>
            </a:br>
            <a:r>
              <a:rPr lang="tr-TR" sz="1800" b="1" dirty="0"/>
              <a:t>SEKİZİNCİ BÖLÜM</a:t>
            </a:r>
            <a:br>
              <a:rPr lang="tr-TR" sz="1800" b="1" dirty="0"/>
            </a:br>
            <a:r>
              <a:rPr lang="tr-TR" sz="1800" b="1" dirty="0"/>
              <a:t>Çeşitli ve Son </a:t>
            </a:r>
            <a:r>
              <a:rPr lang="tr-TR" sz="1800" b="1" dirty="0" smtClean="0"/>
              <a:t>Hükümler</a:t>
            </a:r>
            <a:r>
              <a:rPr lang="tr-TR" sz="1800" b="1" dirty="0" smtClean="0"/>
              <a:t/>
            </a:r>
            <a:br>
              <a:rPr lang="tr-TR" sz="1800" b="1" dirty="0" smtClean="0"/>
            </a:br>
            <a:endParaRPr lang="tr-TR" sz="1800" b="1" dirty="0"/>
          </a:p>
        </p:txBody>
      </p:sp>
      <p:sp>
        <p:nvSpPr>
          <p:cNvPr id="5" name="İçerik Yer Tutucusu 4"/>
          <p:cNvSpPr>
            <a:spLocks noGrp="1"/>
          </p:cNvSpPr>
          <p:nvPr>
            <p:ph sz="quarter" idx="13"/>
          </p:nvPr>
        </p:nvSpPr>
        <p:spPr>
          <a:xfrm>
            <a:off x="913774" y="1072662"/>
            <a:ext cx="10363826" cy="5171184"/>
          </a:xfrm>
        </p:spPr>
        <p:txBody>
          <a:bodyPr>
            <a:normAutofit/>
          </a:bodyPr>
          <a:lstStyle/>
          <a:p>
            <a:pPr marL="0" indent="0">
              <a:spcBef>
                <a:spcPts val="0"/>
              </a:spcBef>
              <a:buNone/>
            </a:pPr>
            <a:r>
              <a:rPr lang="tr-TR" b="1" cap="none" dirty="0"/>
              <a:t>Lisansüstü programa kayıt</a:t>
            </a:r>
          </a:p>
          <a:p>
            <a:pPr marL="0" indent="0">
              <a:spcBef>
                <a:spcPts val="0"/>
              </a:spcBef>
              <a:buNone/>
            </a:pPr>
            <a:r>
              <a:rPr lang="tr-TR" b="1" cap="none" dirty="0"/>
              <a:t>MADDE 55 </a:t>
            </a:r>
            <a:r>
              <a:rPr lang="tr-TR" cap="none" dirty="0"/>
              <a:t>– (1) Tezsiz yüksek lisans programları hariç aynı anda birden fazla lisansüstü programa kayıt yaptırılamaz ve devam edilemez.</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974590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0" y="6026728"/>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t>Yükseköğretim Kurumları Öğrenci Konseyleri ve Yükseköğretim Kurumları Ulusal Öğrenci Konseyi Yönetmeliği</a:t>
            </a:r>
            <a:endParaRPr lang="tr-TR"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6468" y="268697"/>
            <a:ext cx="1979064" cy="1979064"/>
          </a:xfrm>
          <a:prstGeom prst="rect">
            <a:avLst/>
          </a:prstGeom>
        </p:spPr>
      </p:pic>
      <p:sp>
        <p:nvSpPr>
          <p:cNvPr id="8" name="Unvan 1"/>
          <p:cNvSpPr>
            <a:spLocks noGrp="1"/>
          </p:cNvSpPr>
          <p:nvPr>
            <p:ph type="title"/>
          </p:nvPr>
        </p:nvSpPr>
        <p:spPr>
          <a:xfrm>
            <a:off x="1295400" y="3055095"/>
            <a:ext cx="9601200" cy="2057400"/>
          </a:xfrm>
        </p:spPr>
        <p:txBody>
          <a:bodyPr>
            <a:noAutofit/>
          </a:bodyPr>
          <a:lstStyle/>
          <a:p>
            <a:r>
              <a:rPr lang="tr-TR" sz="5400" b="1" dirty="0" smtClean="0"/>
              <a:t>BENİ DİNLEDİĞİNİZ </a:t>
            </a:r>
            <a:r>
              <a:rPr lang="tr-TR" sz="5400" b="1" smtClean="0"/>
              <a:t>İÇİN TEŞEKKÜR EDERİM.</a:t>
            </a:r>
            <a:endParaRPr lang="tr-TR" sz="5400" b="1" dirty="0"/>
          </a:p>
        </p:txBody>
      </p:sp>
    </p:spTree>
    <p:extLst>
      <p:ext uri="{BB962C8B-B14F-4D97-AF65-F5344CB8AC3E}">
        <p14:creationId xmlns:p14="http://schemas.microsoft.com/office/powerpoint/2010/main" val="4462369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ppt_w</p:attrName>
                                        </p:attrNameLst>
                                      </p:cBhvr>
                                      <p:tavLst>
                                        <p:tav tm="0" fmla="#ppt_w*sin(2.5*pi*$)">
                                          <p:val>
                                            <p:fltVal val="0"/>
                                          </p:val>
                                        </p:tav>
                                        <p:tav tm="100000">
                                          <p:val>
                                            <p:fltVal val="1"/>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smtClean="0"/>
              <a:t>BİRİNCİ </a:t>
            </a:r>
            <a:r>
              <a:rPr lang="tr-TR" sz="1800" b="1" dirty="0"/>
              <a:t>BÖLÜM</a:t>
            </a:r>
            <a:r>
              <a:rPr lang="tr-TR" sz="1800" dirty="0"/>
              <a:t/>
            </a:r>
            <a:br>
              <a:rPr lang="tr-TR" sz="1800" dirty="0"/>
            </a:br>
            <a:r>
              <a:rPr lang="tr-TR" sz="1800" b="1" dirty="0"/>
              <a:t>Amaç, Kapsam, Dayanak ve Tanımlar</a:t>
            </a:r>
            <a:r>
              <a:rPr lang="tr-TR" sz="1800" dirty="0"/>
              <a:t/>
            </a:r>
            <a:br>
              <a:rPr lang="tr-TR" sz="1800" dirty="0"/>
            </a:br>
            <a:endParaRPr lang="tr-TR" sz="1800" b="1" dirty="0"/>
          </a:p>
        </p:txBody>
      </p:sp>
      <p:sp>
        <p:nvSpPr>
          <p:cNvPr id="5" name="İçerik Yer Tutucusu 4"/>
          <p:cNvSpPr>
            <a:spLocks noGrp="1"/>
          </p:cNvSpPr>
          <p:nvPr>
            <p:ph sz="quarter" idx="13"/>
          </p:nvPr>
        </p:nvSpPr>
        <p:spPr>
          <a:xfrm>
            <a:off x="913774" y="1106424"/>
            <a:ext cx="10363826" cy="5137422"/>
          </a:xfrm>
        </p:spPr>
        <p:txBody>
          <a:bodyPr>
            <a:normAutofit fontScale="55000" lnSpcReduction="20000"/>
          </a:bodyPr>
          <a:lstStyle/>
          <a:p>
            <a:r>
              <a:rPr lang="tr-TR" b="1" cap="none" dirty="0"/>
              <a:t>Amaç</a:t>
            </a:r>
          </a:p>
          <a:p>
            <a:r>
              <a:rPr lang="tr-TR" b="1" cap="none" dirty="0"/>
              <a:t>MADDE 1 </a:t>
            </a:r>
            <a:r>
              <a:rPr lang="tr-TR" cap="none" dirty="0"/>
              <a:t>– (1) Bu Yönetmeliğin amacı; Gümüşhane Üniversitesine bağlı enstitülerde yürütülen lisansüstü eğitim-öğretim ve sınavlara ilişkin esasları düzenlemektir.</a:t>
            </a:r>
          </a:p>
          <a:p>
            <a:r>
              <a:rPr lang="tr-TR" b="1" cap="none" dirty="0"/>
              <a:t>Kapsam</a:t>
            </a:r>
          </a:p>
          <a:p>
            <a:r>
              <a:rPr lang="tr-TR" b="1" cap="none" dirty="0"/>
              <a:t>MADDE 2 </a:t>
            </a:r>
            <a:r>
              <a:rPr lang="tr-TR" cap="none" dirty="0"/>
              <a:t>– (1) Bu Yönetmelik, Gümüşhane Üniversitesine bağlı enstitülerde yürütülen yüksek lisans ve doktora programları ile bunların gerektirdiği eğitim, bilimsel araştırma ve uygulama faaliyetlerine yönelik lisansüstü eğitim ve öğretime ilişkin hükümleri kapsar.</a:t>
            </a:r>
          </a:p>
          <a:p>
            <a:r>
              <a:rPr lang="tr-TR" b="1" cap="none" dirty="0"/>
              <a:t>Dayanak</a:t>
            </a:r>
          </a:p>
          <a:p>
            <a:r>
              <a:rPr lang="tr-TR" b="1" cap="none" dirty="0"/>
              <a:t>MADDE 3 </a:t>
            </a:r>
            <a:r>
              <a:rPr lang="tr-TR" cap="none" dirty="0"/>
              <a:t>– (1) Bu Yönetmelik, 4/11/1981 tarihli ve 2547 sayılı Yükseköğretim Kanununun 14 üncü, 44 üncü ve 46 </a:t>
            </a:r>
            <a:r>
              <a:rPr lang="tr-TR" cap="none" dirty="0" err="1"/>
              <a:t>ncı</a:t>
            </a:r>
            <a:r>
              <a:rPr lang="tr-TR" cap="none" dirty="0"/>
              <a:t> maddelerine dayanılarak hazırlanmıştır.</a:t>
            </a:r>
          </a:p>
          <a:p>
            <a:r>
              <a:rPr lang="tr-TR" b="1" cap="none" dirty="0"/>
              <a:t>Tanımlar</a:t>
            </a:r>
          </a:p>
          <a:p>
            <a:pPr>
              <a:spcBef>
                <a:spcPts val="0"/>
              </a:spcBef>
            </a:pPr>
            <a:r>
              <a:rPr lang="tr-TR" b="1" cap="none" dirty="0"/>
              <a:t>MADDE 4 </a:t>
            </a:r>
            <a:r>
              <a:rPr lang="tr-TR" cap="none" dirty="0"/>
              <a:t>– (1) Bu Yönetmelikte geçen;</a:t>
            </a:r>
          </a:p>
          <a:p>
            <a:pPr>
              <a:spcBef>
                <a:spcPts val="0"/>
              </a:spcBef>
            </a:pPr>
            <a:r>
              <a:rPr lang="tr-TR" cap="none" dirty="0" smtClean="0"/>
              <a:t>a) AGNO</a:t>
            </a:r>
            <a:r>
              <a:rPr lang="tr-TR" cap="none" dirty="0"/>
              <a:t>: Ağırlıklı genel not ortalamasını,</a:t>
            </a:r>
          </a:p>
          <a:p>
            <a:pPr>
              <a:spcBef>
                <a:spcPts val="0"/>
              </a:spcBef>
            </a:pPr>
            <a:r>
              <a:rPr lang="tr-TR" cap="none" dirty="0" smtClean="0"/>
              <a:t>b) Akademik </a:t>
            </a:r>
            <a:r>
              <a:rPr lang="tr-TR" cap="none" dirty="0"/>
              <a:t>yıl: Güz yarıyılı ders kayıtları ile başlayan, izleyen akademik yılın güz yarıyılı ders kayıtları başlangıç tarihinde sona eren dönemi,</a:t>
            </a:r>
          </a:p>
          <a:p>
            <a:pPr>
              <a:spcBef>
                <a:spcPts val="0"/>
              </a:spcBef>
            </a:pPr>
            <a:r>
              <a:rPr lang="tr-TR" cap="none" dirty="0" smtClean="0"/>
              <a:t>c) AKTS</a:t>
            </a:r>
            <a:r>
              <a:rPr lang="tr-TR" cap="none" dirty="0"/>
              <a:t>: Avrupa kredi transfer sistemini,</a:t>
            </a:r>
          </a:p>
          <a:p>
            <a:pPr>
              <a:spcBef>
                <a:spcPts val="0"/>
              </a:spcBef>
            </a:pPr>
            <a:r>
              <a:rPr lang="tr-TR" cap="none" dirty="0"/>
              <a:t>ç) ALES: Akademik Personel ve Lisansüstü Eğitimi Giriş Sınavını,</a:t>
            </a:r>
          </a:p>
          <a:p>
            <a:pPr>
              <a:spcBef>
                <a:spcPts val="0"/>
              </a:spcBef>
            </a:pPr>
            <a:r>
              <a:rPr lang="tr-TR" cap="none" dirty="0" smtClean="0"/>
              <a:t>d) Bilim </a:t>
            </a:r>
            <a:r>
              <a:rPr lang="tr-TR" cap="none" dirty="0"/>
              <a:t>dalı: 28/3/1983 tarihli ve 2809 sayılı Yükseköğretim Kurumları Teşkilatı Kanununun 3 üncü maddesi uyarınca YÖK’ün olumlu görüşü alınarak Senato tarafından belirlenen ve Üniversitelerarası Kurul tarafından doçentlik sınavı açılmasına karar verilen dalları,</a:t>
            </a:r>
          </a:p>
          <a:p>
            <a:pPr>
              <a:spcBef>
                <a:spcPts val="0"/>
              </a:spcBef>
            </a:pPr>
            <a:r>
              <a:rPr lang="tr-TR" cap="none" dirty="0" smtClean="0"/>
              <a:t>e) Danışman</a:t>
            </a:r>
            <a:r>
              <a:rPr lang="tr-TR" cap="none" dirty="0"/>
              <a:t>: Enstitüde kayıtlı öğrenciye ders, dönem projesi, yüksek lisans tezi ve doktora tezi gibi tez çalışması dönemlerinde rehberlik etmek üzere atanan öğretim üyeleri ile gerektiğinde doktor unvanına sahip öğretim görevlilerini,</a:t>
            </a:r>
          </a:p>
          <a:p>
            <a:pPr>
              <a:spcBef>
                <a:spcPts val="0"/>
              </a:spcBef>
            </a:pPr>
            <a:r>
              <a:rPr lang="tr-TR" cap="none" dirty="0" smtClean="0"/>
              <a:t>f) Doğrudan </a:t>
            </a:r>
            <a:r>
              <a:rPr lang="tr-TR" cap="none" dirty="0"/>
              <a:t>doktora programı: Yükseköğretim Kurulu tarafından açılması onaylanmış yüksek lisans programı ile doktora programlarının kesintisiz olarak birleştirildiği lisansüstü programı,</a:t>
            </a:r>
          </a:p>
          <a:p>
            <a:pPr>
              <a:spcBef>
                <a:spcPts val="0"/>
              </a:spcBef>
            </a:pPr>
            <a:r>
              <a:rPr lang="tr-TR" cap="none" dirty="0" smtClean="0"/>
              <a:t>g ) Dönem </a:t>
            </a:r>
            <a:r>
              <a:rPr lang="tr-TR" cap="none" dirty="0"/>
              <a:t>projesi: Tezsiz yüksek lisans eğitimi sırasında araştırılan ve/veya incelenen bilimsel bir konuyu, bir bilimsel araştırma raporu şeklinde sunan çalışmayı,</a:t>
            </a:r>
          </a:p>
          <a:p>
            <a:pPr>
              <a:spcBef>
                <a:spcPts val="0"/>
              </a:spcBef>
            </a:pPr>
            <a:r>
              <a:rPr lang="tr-TR" cap="none" dirty="0"/>
              <a:t>ğ) </a:t>
            </a:r>
            <a:r>
              <a:rPr lang="tr-TR" cap="none" dirty="0" smtClean="0"/>
              <a:t>Enstitü</a:t>
            </a:r>
            <a:r>
              <a:rPr lang="tr-TR" cap="none" dirty="0"/>
              <a:t>: Gümüşhane Üniversitesine bağlı lisansüstü eğitim-öğretim yapan ilgili enstitüyü,</a:t>
            </a:r>
          </a:p>
          <a:p>
            <a:pPr>
              <a:spcBef>
                <a:spcPts val="0"/>
              </a:spcBef>
            </a:pPr>
            <a:r>
              <a:rPr lang="tr-TR" cap="none" dirty="0" smtClean="0"/>
              <a:t>h) Enstitü </a:t>
            </a:r>
            <a:r>
              <a:rPr lang="tr-TR" cap="none" dirty="0"/>
              <a:t>anabilim dalı: 3/3/1983 tarihli ve 17976 sayılı Resmî </a:t>
            </a:r>
            <a:r>
              <a:rPr lang="tr-TR" cap="none" dirty="0" err="1"/>
              <a:t>Gazete’de</a:t>
            </a:r>
            <a:r>
              <a:rPr lang="tr-TR" cap="none" dirty="0"/>
              <a:t> yayımlanan Lisans Üstü Eğitim- Öğretim Enstitülerinin Teşkilât ve İşleyiş Yönetmeliğinin 5 inci maddesinde tanımlanan ve enstitüde eğitim programı bulunan anabilim dalını,</a:t>
            </a:r>
          </a:p>
          <a:p>
            <a:pPr>
              <a:spcBef>
                <a:spcPts val="0"/>
              </a:spcBef>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15023935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 calcmode="lin" valueType="num">
                                      <p:cBhvr additive="base">
                                        <p:cTn id="5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 calcmode="lin" valueType="num">
                                      <p:cBhvr additive="base">
                                        <p:cTn id="6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 calcmode="lin" valueType="num">
                                      <p:cBhvr additive="base">
                                        <p:cTn id="6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5">
                                            <p:txEl>
                                              <p:pRg st="12" end="12"/>
                                            </p:txEl>
                                          </p:spTgt>
                                        </p:tgtEl>
                                        <p:attrNameLst>
                                          <p:attrName>style.visibility</p:attrName>
                                        </p:attrNameLst>
                                      </p:cBhvr>
                                      <p:to>
                                        <p:strVal val="visible"/>
                                      </p:to>
                                    </p:set>
                                    <p:anim calcmode="lin" valueType="num">
                                      <p:cBhvr additive="base">
                                        <p:cTn id="7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5">
                                            <p:txEl>
                                              <p:pRg st="13" end="13"/>
                                            </p:txEl>
                                          </p:spTgt>
                                        </p:tgtEl>
                                        <p:attrNameLst>
                                          <p:attrName>style.visibility</p:attrName>
                                        </p:attrNameLst>
                                      </p:cBhvr>
                                      <p:to>
                                        <p:strVal val="visible"/>
                                      </p:to>
                                    </p:set>
                                    <p:anim calcmode="lin" valueType="num">
                                      <p:cBhvr additive="base">
                                        <p:cTn id="7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79" fill="hold">
                            <p:stCondLst>
                              <p:cond delay="7000"/>
                            </p:stCondLst>
                            <p:childTnLst>
                              <p:par>
                                <p:cTn id="80" presetID="2" presetClass="entr" presetSubtype="4" fill="hold" grpId="0" nodeType="afterEffect">
                                  <p:stCondLst>
                                    <p:cond delay="0"/>
                                  </p:stCondLst>
                                  <p:childTnLst>
                                    <p:set>
                                      <p:cBhvr>
                                        <p:cTn id="81" dur="1" fill="hold">
                                          <p:stCondLst>
                                            <p:cond delay="0"/>
                                          </p:stCondLst>
                                        </p:cTn>
                                        <p:tgtEl>
                                          <p:spTgt spid="5">
                                            <p:txEl>
                                              <p:pRg st="14" end="14"/>
                                            </p:txEl>
                                          </p:spTgt>
                                        </p:tgtEl>
                                        <p:attrNameLst>
                                          <p:attrName>style.visibility</p:attrName>
                                        </p:attrNameLst>
                                      </p:cBhvr>
                                      <p:to>
                                        <p:strVal val="visible"/>
                                      </p:to>
                                    </p:set>
                                    <p:anim calcmode="lin" valueType="num">
                                      <p:cBhvr additive="base">
                                        <p:cTn id="82"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500"/>
                            </p:stCondLst>
                            <p:childTnLst>
                              <p:par>
                                <p:cTn id="85" presetID="2" presetClass="entr" presetSubtype="4" fill="hold" grpId="0" nodeType="afterEffect">
                                  <p:stCondLst>
                                    <p:cond delay="0"/>
                                  </p:stCondLst>
                                  <p:childTnLst>
                                    <p:set>
                                      <p:cBhvr>
                                        <p:cTn id="86" dur="1" fill="hold">
                                          <p:stCondLst>
                                            <p:cond delay="0"/>
                                          </p:stCondLst>
                                        </p:cTn>
                                        <p:tgtEl>
                                          <p:spTgt spid="5">
                                            <p:txEl>
                                              <p:pRg st="15" end="15"/>
                                            </p:txEl>
                                          </p:spTgt>
                                        </p:tgtEl>
                                        <p:attrNameLst>
                                          <p:attrName>style.visibility</p:attrName>
                                        </p:attrNameLst>
                                      </p:cBhvr>
                                      <p:to>
                                        <p:strVal val="visible"/>
                                      </p:to>
                                    </p:set>
                                    <p:anim calcmode="lin" valueType="num">
                                      <p:cBhvr additive="base">
                                        <p:cTn id="8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par>
                          <p:cTn id="89" fill="hold">
                            <p:stCondLst>
                              <p:cond delay="8000"/>
                            </p:stCondLst>
                            <p:childTnLst>
                              <p:par>
                                <p:cTn id="90" presetID="2" presetClass="entr" presetSubtype="4" fill="hold" grpId="0" nodeType="afterEffect">
                                  <p:stCondLst>
                                    <p:cond delay="0"/>
                                  </p:stCondLst>
                                  <p:childTnLst>
                                    <p:set>
                                      <p:cBhvr>
                                        <p:cTn id="91" dur="1" fill="hold">
                                          <p:stCondLst>
                                            <p:cond delay="0"/>
                                          </p:stCondLst>
                                        </p:cTn>
                                        <p:tgtEl>
                                          <p:spTgt spid="5">
                                            <p:txEl>
                                              <p:pRg st="16" end="16"/>
                                            </p:txEl>
                                          </p:spTgt>
                                        </p:tgtEl>
                                        <p:attrNameLst>
                                          <p:attrName>style.visibility</p:attrName>
                                        </p:attrNameLst>
                                      </p:cBhvr>
                                      <p:to>
                                        <p:strVal val="visible"/>
                                      </p:to>
                                    </p:set>
                                    <p:anim calcmode="lin" valueType="num">
                                      <p:cBhvr additive="base">
                                        <p:cTn id="92"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par>
                          <p:cTn id="94" fill="hold">
                            <p:stCondLst>
                              <p:cond delay="8500"/>
                            </p:stCondLst>
                            <p:childTnLst>
                              <p:par>
                                <p:cTn id="95" presetID="2" presetClass="entr" presetSubtype="4" fill="hold" grpId="0" nodeType="afterEffect">
                                  <p:stCondLst>
                                    <p:cond delay="0"/>
                                  </p:stCondLst>
                                  <p:childTnLst>
                                    <p:set>
                                      <p:cBhvr>
                                        <p:cTn id="96" dur="1" fill="hold">
                                          <p:stCondLst>
                                            <p:cond delay="0"/>
                                          </p:stCondLst>
                                        </p:cTn>
                                        <p:tgtEl>
                                          <p:spTgt spid="5">
                                            <p:txEl>
                                              <p:pRg st="17" end="17"/>
                                            </p:txEl>
                                          </p:spTgt>
                                        </p:tgtEl>
                                        <p:attrNameLst>
                                          <p:attrName>style.visibility</p:attrName>
                                        </p:attrNameLst>
                                      </p:cBhvr>
                                      <p:to>
                                        <p:strVal val="visible"/>
                                      </p:to>
                                    </p:set>
                                    <p:anim calcmode="lin" valueType="num">
                                      <p:cBhvr additive="base">
                                        <p:cTn id="97"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smtClean="0"/>
              <a:t>BİRİNCİ </a:t>
            </a:r>
            <a:r>
              <a:rPr lang="tr-TR" sz="1800" b="1" dirty="0"/>
              <a:t>BÖLÜM</a:t>
            </a:r>
            <a:r>
              <a:rPr lang="tr-TR" sz="1800" dirty="0"/>
              <a:t/>
            </a:r>
            <a:br>
              <a:rPr lang="tr-TR" sz="1800" dirty="0"/>
            </a:br>
            <a:r>
              <a:rPr lang="tr-TR" sz="1800" b="1" dirty="0"/>
              <a:t>Amaç, Kapsam, Dayanak ve Tanımlar</a:t>
            </a:r>
            <a:r>
              <a:rPr lang="tr-TR" sz="1800" dirty="0"/>
              <a:t/>
            </a:r>
            <a:br>
              <a:rPr lang="tr-TR" sz="1800" dirty="0"/>
            </a:br>
            <a:endParaRPr lang="tr-TR" sz="1800" b="1" dirty="0"/>
          </a:p>
        </p:txBody>
      </p:sp>
      <p:sp>
        <p:nvSpPr>
          <p:cNvPr id="5" name="İçerik Yer Tutucusu 4"/>
          <p:cNvSpPr>
            <a:spLocks noGrp="1"/>
          </p:cNvSpPr>
          <p:nvPr>
            <p:ph sz="quarter" idx="13"/>
          </p:nvPr>
        </p:nvSpPr>
        <p:spPr>
          <a:xfrm>
            <a:off x="913774" y="1106424"/>
            <a:ext cx="10363826" cy="5137422"/>
          </a:xfrm>
        </p:spPr>
        <p:txBody>
          <a:bodyPr>
            <a:normAutofit fontScale="62500" lnSpcReduction="20000"/>
          </a:bodyPr>
          <a:lstStyle/>
          <a:p>
            <a:pPr marL="0" indent="0">
              <a:spcBef>
                <a:spcPts val="0"/>
              </a:spcBef>
              <a:buNone/>
            </a:pPr>
            <a:r>
              <a:rPr lang="tr-TR" cap="none" dirty="0"/>
              <a:t>ı) Enstitü anabilim dalı başkanı: İlgili anabilim dalı başkanını,</a:t>
            </a:r>
          </a:p>
          <a:p>
            <a:pPr marL="0" indent="0">
              <a:spcBef>
                <a:spcPts val="0"/>
              </a:spcBef>
              <a:buNone/>
            </a:pPr>
            <a:r>
              <a:rPr lang="tr-TR" cap="none" dirty="0" smtClean="0"/>
              <a:t>i) Enstitü </a:t>
            </a:r>
            <a:r>
              <a:rPr lang="tr-TR" cap="none" dirty="0"/>
              <a:t>anabilim dalı kurulu: Anabilim dalının bilim dalı başkanlarından oluşan kurulu; anabilim dalının, yalnız bir bilim dalını kapsadığı durumlarda ise bütün öğretim üyelerinden ve doktor unvanına sahip öğretim görevlilerinden oluşan kurulu,</a:t>
            </a:r>
          </a:p>
          <a:p>
            <a:pPr marL="0" indent="0">
              <a:spcBef>
                <a:spcPts val="0"/>
              </a:spcBef>
              <a:buNone/>
            </a:pPr>
            <a:r>
              <a:rPr lang="tr-TR" cap="none" dirty="0" smtClean="0"/>
              <a:t>j) Enstitü </a:t>
            </a:r>
            <a:r>
              <a:rPr lang="tr-TR" cap="none" dirty="0"/>
              <a:t>Kurulu: Enstitü müdürünün başkanlığında, enstitü müdür yardımcıları ve enstitüde öğretim programları bulunan anabilim dalı başkanlarından oluşan kurulu,</a:t>
            </a:r>
          </a:p>
          <a:p>
            <a:pPr marL="0" indent="0">
              <a:spcBef>
                <a:spcPts val="0"/>
              </a:spcBef>
              <a:buNone/>
            </a:pPr>
            <a:r>
              <a:rPr lang="tr-TR" cap="none" dirty="0" smtClean="0"/>
              <a:t>k) Enstitü </a:t>
            </a:r>
            <a:r>
              <a:rPr lang="tr-TR" cap="none" dirty="0"/>
              <a:t>Yönetim Kurulu: Enstitü müdürünün başkanlığında, enstitü müdür yardımcıları ve enstitü müdürü tarafından önerilen altı aday arasından enstitü kurulunun üç yıl süreyle seçtiği üç öğretim üyesinden oluşan kurulu,</a:t>
            </a:r>
          </a:p>
          <a:p>
            <a:pPr marL="0" indent="0">
              <a:spcBef>
                <a:spcPts val="0"/>
              </a:spcBef>
              <a:buNone/>
            </a:pPr>
            <a:r>
              <a:rPr lang="tr-TR" cap="none" dirty="0" smtClean="0"/>
              <a:t>l) Giriş </a:t>
            </a:r>
            <a:r>
              <a:rPr lang="tr-TR" cap="none" dirty="0"/>
              <a:t>sınavı: Öğrencinin başvuru bilgilerinin ve başvurduğu program için gerekli bilgi altyapısına sahip olup olmadığının incelendiği değerlendirme sınavını,</a:t>
            </a:r>
          </a:p>
          <a:p>
            <a:pPr marL="0" indent="0">
              <a:spcBef>
                <a:spcPts val="0"/>
              </a:spcBef>
              <a:buNone/>
            </a:pPr>
            <a:r>
              <a:rPr lang="tr-TR" cap="none" dirty="0" smtClean="0"/>
              <a:t>m) GMAT</a:t>
            </a:r>
            <a:r>
              <a:rPr lang="tr-TR" cap="none" dirty="0"/>
              <a:t>: </a:t>
            </a:r>
            <a:r>
              <a:rPr lang="tr-TR" cap="none" dirty="0" err="1"/>
              <a:t>Graduate</a:t>
            </a:r>
            <a:r>
              <a:rPr lang="tr-TR" cap="none" dirty="0"/>
              <a:t> Management </a:t>
            </a:r>
            <a:r>
              <a:rPr lang="tr-TR" cap="none" dirty="0" err="1"/>
              <a:t>Admission</a:t>
            </a:r>
            <a:r>
              <a:rPr lang="tr-TR" cap="none" dirty="0"/>
              <a:t> Test Sınavını,</a:t>
            </a:r>
          </a:p>
          <a:p>
            <a:pPr marL="0" indent="0">
              <a:spcBef>
                <a:spcPts val="0"/>
              </a:spcBef>
              <a:buNone/>
            </a:pPr>
            <a:r>
              <a:rPr lang="tr-TR" cap="none" dirty="0" smtClean="0"/>
              <a:t>n) GRE</a:t>
            </a:r>
            <a:r>
              <a:rPr lang="tr-TR" cap="none" dirty="0"/>
              <a:t>: </a:t>
            </a:r>
            <a:r>
              <a:rPr lang="tr-TR" cap="none" dirty="0" err="1"/>
              <a:t>Graduate</a:t>
            </a:r>
            <a:r>
              <a:rPr lang="tr-TR" cap="none" dirty="0"/>
              <a:t> </a:t>
            </a:r>
            <a:r>
              <a:rPr lang="tr-TR" cap="none" dirty="0" err="1"/>
              <a:t>Record</a:t>
            </a:r>
            <a:r>
              <a:rPr lang="tr-TR" cap="none" dirty="0"/>
              <a:t> </a:t>
            </a:r>
            <a:r>
              <a:rPr lang="tr-TR" cap="none" dirty="0" err="1"/>
              <a:t>Examinations</a:t>
            </a:r>
            <a:r>
              <a:rPr lang="tr-TR" cap="none" dirty="0"/>
              <a:t> Sınavını,</a:t>
            </a:r>
          </a:p>
          <a:p>
            <a:pPr marL="0" indent="0">
              <a:spcBef>
                <a:spcPts val="0"/>
              </a:spcBef>
              <a:buNone/>
            </a:pPr>
            <a:r>
              <a:rPr lang="tr-TR" cap="none" dirty="0" smtClean="0"/>
              <a:t>o) İkinci </a:t>
            </a:r>
            <a:r>
              <a:rPr lang="tr-TR" cap="none" dirty="0"/>
              <a:t>danışman: Tez çalışmasının niteliğinin gerektirdiği durumlarda atanan ikinci danışmanı,</a:t>
            </a:r>
          </a:p>
          <a:p>
            <a:pPr marL="0" indent="0">
              <a:spcBef>
                <a:spcPts val="0"/>
              </a:spcBef>
              <a:buNone/>
            </a:pPr>
            <a:r>
              <a:rPr lang="tr-TR" cap="none" dirty="0"/>
              <a:t>ö) İntihal: Başkalarının fikirlerini, metotlarını, verilerini veya eserlerini bilimsel kurallara uygun biçimde atıf yapmadan kısmen veya tamamen kendi eseri gibi göstermeyi,</a:t>
            </a:r>
          </a:p>
          <a:p>
            <a:pPr marL="0" indent="0">
              <a:spcBef>
                <a:spcPts val="0"/>
              </a:spcBef>
              <a:buNone/>
            </a:pPr>
            <a:r>
              <a:rPr lang="tr-TR" cap="none" dirty="0" smtClean="0"/>
              <a:t>p) Kredi</a:t>
            </a:r>
            <a:r>
              <a:rPr lang="tr-TR" cap="none" dirty="0"/>
              <a:t>: Kredili bir lisansüstü dersin yarıyıl kredi değeri, bir yarıyıl devam eden bir dersin haftalık teorik ders saatinin tamamı ile haftalık uygulama, atölye çalışması veya laboratuvar saatinin yarısının toplamını,</a:t>
            </a:r>
          </a:p>
          <a:p>
            <a:pPr marL="0" indent="0">
              <a:spcBef>
                <a:spcPts val="0"/>
              </a:spcBef>
              <a:buNone/>
            </a:pPr>
            <a:r>
              <a:rPr lang="tr-TR" cap="none" dirty="0"/>
              <a:t>r) ÖSYM: Ölçme, Seçme ve Yerleştirme Merkezi Başkanlığını,</a:t>
            </a:r>
          </a:p>
          <a:p>
            <a:pPr marL="0" indent="0">
              <a:spcBef>
                <a:spcPts val="0"/>
              </a:spcBef>
              <a:buNone/>
            </a:pPr>
            <a:r>
              <a:rPr lang="tr-TR" cap="none" dirty="0" smtClean="0"/>
              <a:t>s) Rektör</a:t>
            </a:r>
            <a:r>
              <a:rPr lang="tr-TR" cap="none" dirty="0"/>
              <a:t>: Gümüşhane Üniversitesi Rektörünü, ş) Senato: Üniversite Senatosunu,</a:t>
            </a:r>
          </a:p>
          <a:p>
            <a:pPr marL="0" indent="0">
              <a:spcBef>
                <a:spcPts val="0"/>
              </a:spcBef>
              <a:buNone/>
            </a:pPr>
            <a:r>
              <a:rPr lang="tr-TR" cap="none" dirty="0" smtClean="0"/>
              <a:t>t) Tez</a:t>
            </a:r>
            <a:r>
              <a:rPr lang="tr-TR" cap="none" dirty="0"/>
              <a:t>: Yüksek lisans ve doktora tezini,</a:t>
            </a:r>
          </a:p>
          <a:p>
            <a:pPr marL="0" indent="0">
              <a:spcBef>
                <a:spcPts val="0"/>
              </a:spcBef>
              <a:buNone/>
            </a:pPr>
            <a:r>
              <a:rPr lang="tr-TR" cap="none" dirty="0" smtClean="0"/>
              <a:t>u) Üniversite</a:t>
            </a:r>
            <a:r>
              <a:rPr lang="tr-TR" cap="none" dirty="0"/>
              <a:t>: Gümüşhane Üniversitesini,</a:t>
            </a:r>
          </a:p>
          <a:p>
            <a:pPr marL="0" indent="0">
              <a:spcBef>
                <a:spcPts val="0"/>
              </a:spcBef>
              <a:buNone/>
            </a:pPr>
            <a:r>
              <a:rPr lang="tr-TR" cap="none" dirty="0"/>
              <a:t>ü) Yarıyıl: Hafta sonu ve yarıyıl sınav günleri hariç on dört haftayı kapsayan, başlangıç ve bitiş tarihleri her akademik yıl için Senato tarafından belirlenen güz ve bahar dönemlerindeki eğitim ve öğretim sürelerini,</a:t>
            </a:r>
          </a:p>
          <a:p>
            <a:pPr marL="0" indent="0">
              <a:spcBef>
                <a:spcPts val="0"/>
              </a:spcBef>
              <a:buNone/>
            </a:pPr>
            <a:r>
              <a:rPr lang="tr-TR" cap="none" dirty="0" smtClean="0"/>
              <a:t>v) YDS</a:t>
            </a:r>
            <a:r>
              <a:rPr lang="tr-TR" cap="none" dirty="0"/>
              <a:t>: Yabancı Dil Bilgisi Seviye Tespit Sınavını,</a:t>
            </a:r>
          </a:p>
          <a:p>
            <a:pPr marL="0" indent="0">
              <a:spcBef>
                <a:spcPts val="0"/>
              </a:spcBef>
              <a:buNone/>
            </a:pPr>
            <a:r>
              <a:rPr lang="tr-TR" cap="none" dirty="0" smtClean="0"/>
              <a:t>y) YÖK</a:t>
            </a:r>
            <a:r>
              <a:rPr lang="tr-TR" cap="none" dirty="0"/>
              <a:t>: Yükseköğretim Kurulunu,</a:t>
            </a:r>
          </a:p>
          <a:p>
            <a:pPr marL="0" indent="0">
              <a:spcBef>
                <a:spcPts val="0"/>
              </a:spcBef>
              <a:buNone/>
            </a:pPr>
            <a:r>
              <a:rPr lang="tr-TR" cap="none" dirty="0" smtClean="0"/>
              <a:t>z) YÖKDİL</a:t>
            </a:r>
            <a:r>
              <a:rPr lang="tr-TR" cap="none" dirty="0"/>
              <a:t>: Yükseköğretim Kurumları Yabancı Dil Sınavını, ifade eder.</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34096845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 calcmode="lin" valueType="num">
                                      <p:cBhvr additive="base">
                                        <p:cTn id="5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 calcmode="lin" valueType="num">
                                      <p:cBhvr additive="base">
                                        <p:cTn id="6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 calcmode="lin" valueType="num">
                                      <p:cBhvr additive="base">
                                        <p:cTn id="6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5">
                                            <p:txEl>
                                              <p:pRg st="12" end="12"/>
                                            </p:txEl>
                                          </p:spTgt>
                                        </p:tgtEl>
                                        <p:attrNameLst>
                                          <p:attrName>style.visibility</p:attrName>
                                        </p:attrNameLst>
                                      </p:cBhvr>
                                      <p:to>
                                        <p:strVal val="visible"/>
                                      </p:to>
                                    </p:set>
                                    <p:anim calcmode="lin" valueType="num">
                                      <p:cBhvr additive="base">
                                        <p:cTn id="7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5">
                                            <p:txEl>
                                              <p:pRg st="13" end="13"/>
                                            </p:txEl>
                                          </p:spTgt>
                                        </p:tgtEl>
                                        <p:attrNameLst>
                                          <p:attrName>style.visibility</p:attrName>
                                        </p:attrNameLst>
                                      </p:cBhvr>
                                      <p:to>
                                        <p:strVal val="visible"/>
                                      </p:to>
                                    </p:set>
                                    <p:anim calcmode="lin" valueType="num">
                                      <p:cBhvr additive="base">
                                        <p:cTn id="7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79" fill="hold">
                            <p:stCondLst>
                              <p:cond delay="7000"/>
                            </p:stCondLst>
                            <p:childTnLst>
                              <p:par>
                                <p:cTn id="80" presetID="2" presetClass="entr" presetSubtype="4" fill="hold" grpId="0" nodeType="afterEffect">
                                  <p:stCondLst>
                                    <p:cond delay="0"/>
                                  </p:stCondLst>
                                  <p:childTnLst>
                                    <p:set>
                                      <p:cBhvr>
                                        <p:cTn id="81" dur="1" fill="hold">
                                          <p:stCondLst>
                                            <p:cond delay="0"/>
                                          </p:stCondLst>
                                        </p:cTn>
                                        <p:tgtEl>
                                          <p:spTgt spid="5">
                                            <p:txEl>
                                              <p:pRg st="14" end="14"/>
                                            </p:txEl>
                                          </p:spTgt>
                                        </p:tgtEl>
                                        <p:attrNameLst>
                                          <p:attrName>style.visibility</p:attrName>
                                        </p:attrNameLst>
                                      </p:cBhvr>
                                      <p:to>
                                        <p:strVal val="visible"/>
                                      </p:to>
                                    </p:set>
                                    <p:anim calcmode="lin" valueType="num">
                                      <p:cBhvr additive="base">
                                        <p:cTn id="82"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500"/>
                            </p:stCondLst>
                            <p:childTnLst>
                              <p:par>
                                <p:cTn id="85" presetID="2" presetClass="entr" presetSubtype="4" fill="hold" grpId="0" nodeType="afterEffect">
                                  <p:stCondLst>
                                    <p:cond delay="0"/>
                                  </p:stCondLst>
                                  <p:childTnLst>
                                    <p:set>
                                      <p:cBhvr>
                                        <p:cTn id="86" dur="1" fill="hold">
                                          <p:stCondLst>
                                            <p:cond delay="0"/>
                                          </p:stCondLst>
                                        </p:cTn>
                                        <p:tgtEl>
                                          <p:spTgt spid="5">
                                            <p:txEl>
                                              <p:pRg st="15" end="15"/>
                                            </p:txEl>
                                          </p:spTgt>
                                        </p:tgtEl>
                                        <p:attrNameLst>
                                          <p:attrName>style.visibility</p:attrName>
                                        </p:attrNameLst>
                                      </p:cBhvr>
                                      <p:to>
                                        <p:strVal val="visible"/>
                                      </p:to>
                                    </p:set>
                                    <p:anim calcmode="lin" valueType="num">
                                      <p:cBhvr additive="base">
                                        <p:cTn id="8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par>
                          <p:cTn id="89" fill="hold">
                            <p:stCondLst>
                              <p:cond delay="8000"/>
                            </p:stCondLst>
                            <p:childTnLst>
                              <p:par>
                                <p:cTn id="90" presetID="2" presetClass="entr" presetSubtype="4" fill="hold" grpId="0" nodeType="afterEffect">
                                  <p:stCondLst>
                                    <p:cond delay="0"/>
                                  </p:stCondLst>
                                  <p:childTnLst>
                                    <p:set>
                                      <p:cBhvr>
                                        <p:cTn id="91" dur="1" fill="hold">
                                          <p:stCondLst>
                                            <p:cond delay="0"/>
                                          </p:stCondLst>
                                        </p:cTn>
                                        <p:tgtEl>
                                          <p:spTgt spid="5">
                                            <p:txEl>
                                              <p:pRg st="16" end="16"/>
                                            </p:txEl>
                                          </p:spTgt>
                                        </p:tgtEl>
                                        <p:attrNameLst>
                                          <p:attrName>style.visibility</p:attrName>
                                        </p:attrNameLst>
                                      </p:cBhvr>
                                      <p:to>
                                        <p:strVal val="visible"/>
                                      </p:to>
                                    </p:set>
                                    <p:anim calcmode="lin" valueType="num">
                                      <p:cBhvr additive="base">
                                        <p:cTn id="92"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par>
                          <p:cTn id="94" fill="hold">
                            <p:stCondLst>
                              <p:cond delay="8500"/>
                            </p:stCondLst>
                            <p:childTnLst>
                              <p:par>
                                <p:cTn id="95" presetID="2" presetClass="entr" presetSubtype="4" fill="hold" grpId="0" nodeType="afterEffect">
                                  <p:stCondLst>
                                    <p:cond delay="0"/>
                                  </p:stCondLst>
                                  <p:childTnLst>
                                    <p:set>
                                      <p:cBhvr>
                                        <p:cTn id="96" dur="1" fill="hold">
                                          <p:stCondLst>
                                            <p:cond delay="0"/>
                                          </p:stCondLst>
                                        </p:cTn>
                                        <p:tgtEl>
                                          <p:spTgt spid="5">
                                            <p:txEl>
                                              <p:pRg st="17" end="17"/>
                                            </p:txEl>
                                          </p:spTgt>
                                        </p:tgtEl>
                                        <p:attrNameLst>
                                          <p:attrName>style.visibility</p:attrName>
                                        </p:attrNameLst>
                                      </p:cBhvr>
                                      <p:to>
                                        <p:strVal val="visible"/>
                                      </p:to>
                                    </p:set>
                                    <p:anim calcmode="lin" valueType="num">
                                      <p:cBhvr additive="base">
                                        <p:cTn id="97"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İKİNCİ BÖLÜM</a:t>
            </a:r>
            <a:br>
              <a:rPr lang="tr-TR" sz="1800" b="1" dirty="0"/>
            </a:br>
            <a:r>
              <a:rPr lang="tr-TR" sz="1800" b="1" dirty="0"/>
              <a:t>Lisansüstü Programlar ile İlgili Genel Esaslar </a:t>
            </a:r>
            <a:endParaRPr lang="tr-TR" sz="1800" b="1" dirty="0"/>
          </a:p>
        </p:txBody>
      </p:sp>
      <p:sp>
        <p:nvSpPr>
          <p:cNvPr id="5" name="İçerik Yer Tutucusu 4"/>
          <p:cNvSpPr>
            <a:spLocks noGrp="1"/>
          </p:cNvSpPr>
          <p:nvPr>
            <p:ph sz="quarter" idx="13"/>
          </p:nvPr>
        </p:nvSpPr>
        <p:spPr>
          <a:xfrm>
            <a:off x="913774" y="1106424"/>
            <a:ext cx="10363826" cy="5137422"/>
          </a:xfrm>
        </p:spPr>
        <p:txBody>
          <a:bodyPr>
            <a:normAutofit fontScale="55000" lnSpcReduction="20000"/>
          </a:bodyPr>
          <a:lstStyle/>
          <a:p>
            <a:pPr marL="0" indent="0">
              <a:spcBef>
                <a:spcPts val="0"/>
              </a:spcBef>
              <a:buNone/>
            </a:pPr>
            <a:r>
              <a:rPr lang="tr-TR" b="1" cap="none" dirty="0"/>
              <a:t>Lisansüstü programların kapsamı</a:t>
            </a:r>
          </a:p>
          <a:p>
            <a:pPr marL="0" indent="0">
              <a:spcBef>
                <a:spcPts val="0"/>
              </a:spcBef>
              <a:buNone/>
            </a:pPr>
            <a:r>
              <a:rPr lang="tr-TR" b="1" cap="none" dirty="0"/>
              <a:t>MADDE 5 </a:t>
            </a:r>
            <a:r>
              <a:rPr lang="tr-TR" cap="none" dirty="0"/>
              <a:t>– (1) Lisansüstü öğretim, aşağıda tanımlanan yüksek lisans ve doktora düzeylerinde yapılır:</a:t>
            </a:r>
          </a:p>
          <a:p>
            <a:pPr marL="0" indent="0">
              <a:spcBef>
                <a:spcPts val="0"/>
              </a:spcBef>
              <a:buNone/>
            </a:pPr>
            <a:r>
              <a:rPr lang="tr-TR" cap="none" dirty="0" smtClean="0"/>
              <a:t>a) Yüksek </a:t>
            </a:r>
            <a:r>
              <a:rPr lang="tr-TR" cap="none" dirty="0"/>
              <a:t>lisans programı: En az dört yıl süreli bir yükseköğretim kurumundan lisans diploması veya buna eşdeğer bir derece almış olanların, bu eğitim üzerine yapacakları öğretim, bilimsel araştırma ve uygulama etkinliklerini kapsar. Yüksek lisans programları tezli veya tezsiz olabilir. Tezli yüksek lisans programları sadece birinci öğretim, tezsiz yüksek lisans programları ise birinci veya ikinci öğretim şeklinde açılabilir. İkinci öğretim  tezsiz yüksek lisans programları Yükseköğretim Kurulu tarafından açılması onaylanmış ve mesai saatleri dışında yapılan, katkı payı enstitü yönetim kurulunun önerisi ve Senatonun onayı ile belirlenen öğretim programlarıdır.</a:t>
            </a:r>
          </a:p>
          <a:p>
            <a:pPr marL="0" indent="0">
              <a:spcBef>
                <a:spcPts val="0"/>
              </a:spcBef>
              <a:buNone/>
            </a:pPr>
            <a:r>
              <a:rPr lang="tr-TR" cap="none" dirty="0" smtClean="0"/>
              <a:t>b) Doktora </a:t>
            </a:r>
            <a:r>
              <a:rPr lang="tr-TR" cap="none" dirty="0"/>
              <a:t>programı: Yüksek lisans eğitimi üzerine yapılacak öğretim, yeterlik sınavı, tez önerisi ve tez çalışmasından oluşur. Öğrenciye bağımsız araştırma yapma, bilimsel olayları geniş ve derin bir bakış açısı ile irdeleyerek yorum yapma ve özgün sonuçlara ulaşmak için gerekli adımları belirleme yeteneği ve becerisi kazandırmayı amaçlar.</a:t>
            </a:r>
          </a:p>
          <a:p>
            <a:pPr marL="0" indent="0">
              <a:spcBef>
                <a:spcPts val="0"/>
              </a:spcBef>
              <a:buNone/>
            </a:pPr>
            <a:r>
              <a:rPr lang="tr-TR" cap="none" dirty="0" smtClean="0"/>
              <a:t>c) Doğrudan </a:t>
            </a:r>
            <a:r>
              <a:rPr lang="tr-TR" cap="none" dirty="0"/>
              <a:t>doktora programı: Lisans eğitimi üzerine yapılacak öğretim, yeterlik sınavı, tez önerisi ve tez çalışmasından oluşur. Öğrenciye bağımsız araştırma yapma, bilimsel olayları geniş ve derin bir bakış açısı ile irdeleyerek yorum yapma ve özgün sonuçlara ulaşmak için gerekli adımları belirleme yeteneği ve becerisi kazandırmayı amaçlar.</a:t>
            </a:r>
          </a:p>
          <a:p>
            <a:pPr marL="0" indent="0">
              <a:spcBef>
                <a:spcPts val="0"/>
              </a:spcBef>
              <a:buNone/>
            </a:pPr>
            <a:r>
              <a:rPr lang="tr-TR" cap="none" dirty="0"/>
              <a:t>ç) Lisansüstü uzaktan öğretim programı: Öğretim elemanı ve öğrencilerin aynı mekanda bulunma zorunluluğu olmaksızın, bilgi ve iletişim teknolojilerine dayalı olarak öğretim faaliyetlerinin planlandığı ve yürütüldüğü öğretim programıdır.</a:t>
            </a:r>
          </a:p>
          <a:p>
            <a:pPr marL="0" indent="0">
              <a:spcBef>
                <a:spcPts val="0"/>
              </a:spcBef>
              <a:buNone/>
            </a:pPr>
            <a:r>
              <a:rPr lang="tr-TR" cap="none" dirty="0"/>
              <a:t>(2) Uzaktan öğretim, tezli veya tezsiz yüksek lisans programı biçiminde yürütülür. Uzaktan öğretim programlarının açılabileceği alanlar, uzaktan öğretim yoluyla verilecek dersler ve kredi ile AKTS kredi miktarları, ders materyallerinin hazırlanması, sınavlarının yapılma şekli, yükseköğretim kurumları arasında bu amaçla yapılacak protokoller ile uzaktan öğretime ilişkin diğer hususlar YÖK tarafından belirlenen esaslara göre düzenlenir. Uzaktan öğretim ile ilgili diğer esaslar Senato tarafından belirlenir.</a:t>
            </a:r>
          </a:p>
          <a:p>
            <a:pPr marL="0" indent="0">
              <a:spcBef>
                <a:spcPts val="0"/>
              </a:spcBef>
              <a:buNone/>
            </a:pPr>
            <a:endParaRPr lang="tr-TR" cap="none" dirty="0" smtClean="0"/>
          </a:p>
          <a:p>
            <a:pPr marL="0" indent="0">
              <a:spcBef>
                <a:spcPts val="0"/>
              </a:spcBef>
              <a:buNone/>
            </a:pPr>
            <a:r>
              <a:rPr lang="tr-TR" b="1" cap="none" dirty="0" smtClean="0"/>
              <a:t>Öğretim </a:t>
            </a:r>
            <a:r>
              <a:rPr lang="tr-TR" b="1" cap="none" dirty="0"/>
              <a:t>programlarının açılması</a:t>
            </a:r>
          </a:p>
          <a:p>
            <a:pPr marL="0" indent="0">
              <a:spcBef>
                <a:spcPts val="0"/>
              </a:spcBef>
              <a:buNone/>
            </a:pPr>
            <a:r>
              <a:rPr lang="tr-TR" b="1" cap="none" dirty="0"/>
              <a:t>MADDE 6 </a:t>
            </a:r>
            <a:r>
              <a:rPr lang="tr-TR" cap="none" dirty="0"/>
              <a:t>– (1) Lisansüstü programlar, Lisansüstü Eğitim-Öğretim Enstitülerinin Teşkilat ve İşleyiş Yönetmeliğinin 7 </a:t>
            </a:r>
            <a:r>
              <a:rPr lang="tr-TR" cap="none" dirty="0" err="1"/>
              <a:t>nci</a:t>
            </a:r>
            <a:r>
              <a:rPr lang="tr-TR" cap="none" dirty="0"/>
              <a:t> maddesinde belirtildiği çerçevede Senatonun önerisi ve YÖK kararı ile açılır.</a:t>
            </a:r>
          </a:p>
          <a:p>
            <a:pPr marL="0" indent="0">
              <a:spcBef>
                <a:spcPts val="0"/>
              </a:spcBef>
              <a:buNone/>
            </a:pPr>
            <a:r>
              <a:rPr lang="tr-TR" cap="none" dirty="0"/>
              <a:t>(2) Lisansüstü programlar, yurt içi ve yurt dışı ortak lisansüstü programlar şeklinde de düzenlenebilir. Bu programların Senato tarafından hazırlanan uygulama usul ve esasları, YÖK’e sunulur.</a:t>
            </a:r>
          </a:p>
          <a:p>
            <a:pPr marL="0" indent="0">
              <a:spcBef>
                <a:spcPts val="0"/>
              </a:spcBef>
              <a:buNone/>
            </a:pPr>
            <a:endParaRPr lang="tr-TR" cap="none" dirty="0" smtClean="0"/>
          </a:p>
          <a:p>
            <a:pPr marL="0" indent="0">
              <a:spcBef>
                <a:spcPts val="0"/>
              </a:spcBef>
              <a:buNone/>
            </a:pPr>
            <a:r>
              <a:rPr lang="tr-TR" b="1" cap="none" dirty="0" smtClean="0"/>
              <a:t>Lisansüstü </a:t>
            </a:r>
            <a:r>
              <a:rPr lang="tr-TR" b="1" cap="none" dirty="0"/>
              <a:t>programların yürütülmesi</a:t>
            </a:r>
          </a:p>
          <a:p>
            <a:pPr marL="0" indent="0">
              <a:spcBef>
                <a:spcPts val="0"/>
              </a:spcBef>
              <a:buNone/>
            </a:pPr>
            <a:r>
              <a:rPr lang="tr-TR" b="1" cap="none" dirty="0"/>
              <a:t>MADDE 7 </a:t>
            </a:r>
            <a:r>
              <a:rPr lang="tr-TR" cap="none" dirty="0"/>
              <a:t>– (1) Lisansüstü programlar enstitü anabilim dalı başkanlığınca yürütülür. Lisansüstü programların düzenli yürütülmesi ve öğretim kalitesinin sürekli iyileştirilmesi enstitü anabilim dalı başkanlığı sorumluluğundadır.</a:t>
            </a:r>
          </a:p>
          <a:p>
            <a:pPr marL="0" indent="0">
              <a:spcBef>
                <a:spcPts val="0"/>
              </a:spcBef>
              <a:buNone/>
            </a:pPr>
            <a:r>
              <a:rPr lang="tr-TR" cap="none" dirty="0"/>
              <a:t>(2) Öğrenci, sorunları için enstitü anabilim dalı başkanlığına başvurur. Karar Enstitü Yönetim Kurulunca verilir. Enstitü Yönetim Kurulu kararına itirazlar, Üniversite Yönetim Kurulu tarafından sonuçlandırılır.</a:t>
            </a:r>
          </a:p>
          <a:p>
            <a:pPr marL="0" indent="0">
              <a:spcBef>
                <a:spcPts val="0"/>
              </a:spcBef>
              <a:buNone/>
            </a:pPr>
            <a:r>
              <a:rPr lang="tr-TR" b="1" cap="none" dirty="0"/>
              <a:t>Öğretim dili</a:t>
            </a:r>
          </a:p>
          <a:p>
            <a:pPr marL="0" indent="0">
              <a:spcBef>
                <a:spcPts val="0"/>
              </a:spcBef>
              <a:buNone/>
            </a:pPr>
            <a:r>
              <a:rPr lang="tr-TR" b="1" cap="none" dirty="0"/>
              <a:t>MADDE 8 </a:t>
            </a:r>
            <a:r>
              <a:rPr lang="tr-TR" cap="none" dirty="0"/>
              <a:t>– (1) Lisansüstü öğretim dili Türkçedir. İhtiyaç duyulduğu takdirde Enstitü Kurulunun önerisi ve Senatonun kararı ile dersler yabancı dilde verilebilir. Türkçe dışındaki dilde verilecek dersler ile ilgili esaslar Senato tarafından belirlenir.</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30584723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 calcmode="lin" valueType="num">
                                      <p:cBhvr additive="base">
                                        <p:cTn id="4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 presetClass="entr" presetSubtype="4" fill="hold" grpId="0" nodeType="after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 calcmode="lin" valueType="num">
                                      <p:cBhvr additive="base">
                                        <p:cTn id="5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5" fill="hold">
                            <p:stCondLst>
                              <p:cond delay="1000"/>
                            </p:stCondLst>
                            <p:childTnLst>
                              <p:par>
                                <p:cTn id="56" presetID="2" presetClass="entr" presetSubtype="4" fill="hold" grpId="0" nodeType="afterEffect">
                                  <p:stCondLst>
                                    <p:cond delay="0"/>
                                  </p:stCondLst>
                                  <p:childTnLst>
                                    <p:set>
                                      <p:cBhvr>
                                        <p:cTn id="57" dur="1" fill="hold">
                                          <p:stCondLst>
                                            <p:cond delay="0"/>
                                          </p:stCondLst>
                                        </p:cTn>
                                        <p:tgtEl>
                                          <p:spTgt spid="5">
                                            <p:txEl>
                                              <p:pRg st="10" end="10"/>
                                            </p:txEl>
                                          </p:spTgt>
                                        </p:tgtEl>
                                        <p:attrNameLst>
                                          <p:attrName>style.visibility</p:attrName>
                                        </p:attrNameLst>
                                      </p:cBhvr>
                                      <p:to>
                                        <p:strVal val="visible"/>
                                      </p:to>
                                    </p:set>
                                    <p:anim calcmode="lin" valueType="num">
                                      <p:cBhvr additive="base">
                                        <p:cTn id="58"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
                                            <p:txEl>
                                              <p:pRg st="12" end="12"/>
                                            </p:txEl>
                                          </p:spTgt>
                                        </p:tgtEl>
                                        <p:attrNameLst>
                                          <p:attrName>style.visibility</p:attrName>
                                        </p:attrNameLst>
                                      </p:cBhvr>
                                      <p:to>
                                        <p:strVal val="visible"/>
                                      </p:to>
                                    </p:set>
                                    <p:anim calcmode="lin" valueType="num">
                                      <p:cBhvr additive="base">
                                        <p:cTn id="64"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2" presetClass="entr" presetSubtype="4" fill="hold" grpId="0" nodeType="afterEffect">
                                  <p:stCondLst>
                                    <p:cond delay="0"/>
                                  </p:stCondLst>
                                  <p:childTnLst>
                                    <p:set>
                                      <p:cBhvr>
                                        <p:cTn id="68" dur="1" fill="hold">
                                          <p:stCondLst>
                                            <p:cond delay="0"/>
                                          </p:stCondLst>
                                        </p:cTn>
                                        <p:tgtEl>
                                          <p:spTgt spid="5">
                                            <p:txEl>
                                              <p:pRg st="13" end="13"/>
                                            </p:txEl>
                                          </p:spTgt>
                                        </p:tgtEl>
                                        <p:attrNameLst>
                                          <p:attrName>style.visibility</p:attrName>
                                        </p:attrNameLst>
                                      </p:cBhvr>
                                      <p:to>
                                        <p:strVal val="visible"/>
                                      </p:to>
                                    </p:set>
                                    <p:anim calcmode="lin" valueType="num">
                                      <p:cBhvr additive="base">
                                        <p:cTn id="6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71" fill="hold">
                            <p:stCondLst>
                              <p:cond delay="1000"/>
                            </p:stCondLst>
                            <p:childTnLst>
                              <p:par>
                                <p:cTn id="72" presetID="2" presetClass="entr" presetSubtype="4" fill="hold" grpId="0" nodeType="afterEffect">
                                  <p:stCondLst>
                                    <p:cond delay="0"/>
                                  </p:stCondLst>
                                  <p:childTnLst>
                                    <p:set>
                                      <p:cBhvr>
                                        <p:cTn id="73" dur="1" fill="hold">
                                          <p:stCondLst>
                                            <p:cond delay="0"/>
                                          </p:stCondLst>
                                        </p:cTn>
                                        <p:tgtEl>
                                          <p:spTgt spid="5">
                                            <p:txEl>
                                              <p:pRg st="14" end="14"/>
                                            </p:txEl>
                                          </p:spTgt>
                                        </p:tgtEl>
                                        <p:attrNameLst>
                                          <p:attrName>style.visibility</p:attrName>
                                        </p:attrNameLst>
                                      </p:cBhvr>
                                      <p:to>
                                        <p:strVal val="visible"/>
                                      </p:to>
                                    </p:set>
                                    <p:anim calcmode="lin" valueType="num">
                                      <p:cBhvr additive="base">
                                        <p:cTn id="74"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5">
                                            <p:txEl>
                                              <p:pRg st="15" end="15"/>
                                            </p:txEl>
                                          </p:spTgt>
                                        </p:tgtEl>
                                        <p:attrNameLst>
                                          <p:attrName>style.visibility</p:attrName>
                                        </p:attrNameLst>
                                      </p:cBhvr>
                                      <p:to>
                                        <p:strVal val="visible"/>
                                      </p:to>
                                    </p:set>
                                    <p:anim calcmode="lin" valueType="num">
                                      <p:cBhvr additive="base">
                                        <p:cTn id="80"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par>
                          <p:cTn id="82" fill="hold">
                            <p:stCondLst>
                              <p:cond delay="500"/>
                            </p:stCondLst>
                            <p:childTnLst>
                              <p:par>
                                <p:cTn id="83" presetID="2" presetClass="entr" presetSubtype="4" fill="hold" grpId="0" nodeType="afterEffect">
                                  <p:stCondLst>
                                    <p:cond delay="0"/>
                                  </p:stCondLst>
                                  <p:childTnLst>
                                    <p:set>
                                      <p:cBhvr>
                                        <p:cTn id="84" dur="1" fill="hold">
                                          <p:stCondLst>
                                            <p:cond delay="0"/>
                                          </p:stCondLst>
                                        </p:cTn>
                                        <p:tgtEl>
                                          <p:spTgt spid="5">
                                            <p:txEl>
                                              <p:pRg st="16" end="16"/>
                                            </p:txEl>
                                          </p:spTgt>
                                        </p:tgtEl>
                                        <p:attrNameLst>
                                          <p:attrName>style.visibility</p:attrName>
                                        </p:attrNameLst>
                                      </p:cBhvr>
                                      <p:to>
                                        <p:strVal val="visible"/>
                                      </p:to>
                                    </p:set>
                                    <p:anim calcmode="lin" valueType="num">
                                      <p:cBhvr additive="base">
                                        <p:cTn id="85"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8"/>
          </a:xfrm>
        </p:spPr>
        <p:txBody>
          <a:bodyPr>
            <a:noAutofit/>
          </a:bodyPr>
          <a:lstStyle/>
          <a:p>
            <a:r>
              <a:rPr lang="tr-TR" sz="1800" b="1" dirty="0" smtClean="0"/>
              <a:t/>
            </a:r>
            <a:br>
              <a:rPr lang="tr-TR" sz="1800" b="1" dirty="0" smtClean="0"/>
            </a:br>
            <a:r>
              <a:rPr lang="tr-TR" sz="1800" b="1" dirty="0"/>
              <a:t>ÜÇÜNCÜ BÖLÜM</a:t>
            </a:r>
            <a:br>
              <a:rPr lang="tr-TR" sz="1800" b="1" dirty="0"/>
            </a:br>
            <a:r>
              <a:rPr lang="tr-TR" sz="1800" b="1" dirty="0"/>
              <a:t>Programlara Öğrenci Kabulü  </a:t>
            </a:r>
            <a:endParaRPr lang="tr-TR" sz="1800" b="1" dirty="0"/>
          </a:p>
        </p:txBody>
      </p:sp>
      <p:sp>
        <p:nvSpPr>
          <p:cNvPr id="5" name="İçerik Yer Tutucusu 4"/>
          <p:cNvSpPr>
            <a:spLocks noGrp="1"/>
          </p:cNvSpPr>
          <p:nvPr>
            <p:ph sz="quarter" idx="13"/>
          </p:nvPr>
        </p:nvSpPr>
        <p:spPr>
          <a:xfrm>
            <a:off x="913774" y="1106424"/>
            <a:ext cx="10363826" cy="5137422"/>
          </a:xfrm>
        </p:spPr>
        <p:txBody>
          <a:bodyPr>
            <a:normAutofit fontScale="62500" lnSpcReduction="20000"/>
          </a:bodyPr>
          <a:lstStyle/>
          <a:p>
            <a:pPr marL="0" indent="0">
              <a:spcBef>
                <a:spcPts val="0"/>
              </a:spcBef>
              <a:buNone/>
            </a:pPr>
            <a:r>
              <a:rPr lang="tr-TR" b="1" cap="none" dirty="0"/>
              <a:t>Öğrenci kontenjanlarının belirlenmesi</a:t>
            </a:r>
          </a:p>
          <a:p>
            <a:pPr marL="0" indent="0">
              <a:spcBef>
                <a:spcPts val="0"/>
              </a:spcBef>
              <a:buNone/>
            </a:pPr>
            <a:r>
              <a:rPr lang="tr-TR" b="1" cap="none" dirty="0"/>
              <a:t>MADDE 9 </a:t>
            </a:r>
            <a:r>
              <a:rPr lang="tr-TR" cap="none" dirty="0"/>
              <a:t>– (1) Üniversitede yürütülen lisansüstü eğitim programlarına öğrenci alınıp alınmayacağı ve kontenjan tespiti enstitü anabilim dalı başkanlığının teklifi, Enstitü Yönetim Kurulunun kararı ve Senatonun onayı ile yapılır.</a:t>
            </a:r>
          </a:p>
          <a:p>
            <a:pPr marL="0" indent="0">
              <a:spcBef>
                <a:spcPts val="0"/>
              </a:spcBef>
              <a:buNone/>
            </a:pPr>
            <a:r>
              <a:rPr lang="tr-TR" cap="none" dirty="0"/>
              <a:t>(2) Kontenjan belirlenmesi ile ilgili diğer esaslar Senato tarafından belirlenir.</a:t>
            </a:r>
          </a:p>
          <a:p>
            <a:pPr marL="0" indent="0">
              <a:spcBef>
                <a:spcPts val="0"/>
              </a:spcBef>
              <a:buNone/>
            </a:pPr>
            <a:r>
              <a:rPr lang="tr-TR" b="1" cap="none" dirty="0"/>
              <a:t>Lisansüstü programlara başvuru esasları</a:t>
            </a:r>
          </a:p>
          <a:p>
            <a:pPr marL="0" indent="0">
              <a:spcBef>
                <a:spcPts val="0"/>
              </a:spcBef>
              <a:buNone/>
            </a:pPr>
            <a:r>
              <a:rPr lang="tr-TR" b="1" cap="none" dirty="0"/>
              <a:t>MADDE 10 – </a:t>
            </a:r>
            <a:r>
              <a:rPr lang="tr-TR" cap="none" dirty="0"/>
              <a:t>(1) Yüksek lisans programına başvurabilmek için adayların, lisans diplomasına sahip olmaları ve </a:t>
            </a:r>
            <a:r>
              <a:rPr lang="tr-TR" cap="none" dirty="0" err="1"/>
              <a:t>ALES’ten</a:t>
            </a:r>
            <a:r>
              <a:rPr lang="tr-TR" cap="none" dirty="0"/>
              <a:t> başvurduğu programın puan türünde 55 puandan az olmamak koşuluyla Senatoca belirlenecek ALES puanına sahip olmaları gerekir. ALES puanının alt sınırı Senato tarafından belirlenir.</a:t>
            </a:r>
          </a:p>
          <a:p>
            <a:pPr marL="0" indent="0">
              <a:spcBef>
                <a:spcPts val="0"/>
              </a:spcBef>
              <a:buNone/>
            </a:pPr>
            <a:r>
              <a:rPr lang="tr-TR" cap="none" dirty="0"/>
              <a:t>(</a:t>
            </a:r>
            <a:r>
              <a:rPr lang="tr-TR" cap="none" dirty="0" smtClean="0"/>
              <a:t>2) Tezsiz </a:t>
            </a:r>
            <a:r>
              <a:rPr lang="tr-TR" cap="none" dirty="0"/>
              <a:t>yüksek lisans programlarına öğrenci kabulünde, ALES puanı aranmayabilir, ALES puanı istenildiği takdirde taban puan Senato tarafından belirlenir.</a:t>
            </a:r>
          </a:p>
          <a:p>
            <a:pPr marL="0" indent="0">
              <a:spcBef>
                <a:spcPts val="0"/>
              </a:spcBef>
              <a:buNone/>
            </a:pPr>
            <a:r>
              <a:rPr lang="tr-TR" cap="none" dirty="0"/>
              <a:t>(</a:t>
            </a:r>
            <a:r>
              <a:rPr lang="tr-TR" cap="none" dirty="0" smtClean="0"/>
              <a:t>3) Mezun </a:t>
            </a:r>
            <a:r>
              <a:rPr lang="tr-TR" cap="none" dirty="0"/>
              <a:t>durumda olan/olabilecek adayların başvurusuna ilişkin esaslar, ALES puanının %50'den az olmamak koşuluyla ne kadar ağırlıkla değerlendirmeye alınacağı ve lisansüstü eğitim-öğretime öğrenci kabulüne dair diğer hususlar Senato tarafından belirlenir.</a:t>
            </a:r>
          </a:p>
          <a:p>
            <a:pPr marL="0" indent="0">
              <a:spcBef>
                <a:spcPts val="0"/>
              </a:spcBef>
              <a:buNone/>
            </a:pPr>
            <a:r>
              <a:rPr lang="tr-TR" cap="none" dirty="0"/>
              <a:t>(</a:t>
            </a:r>
            <a:r>
              <a:rPr lang="tr-TR" cap="none" dirty="0" smtClean="0"/>
              <a:t>4) Yüksek </a:t>
            </a:r>
            <a:r>
              <a:rPr lang="tr-TR" cap="none" dirty="0"/>
              <a:t>lisans programlarına öğrenci kabulünde, yalnız ALES puanı ile öğrenci kabul edilebileceği gibi ALES puanına ek olarak lisans not ortalaması, yazılı olarak yapılacak bilimsel değerlendirme ve/veya mülakat sonucu da değerlendirmeye alınabilir.</a:t>
            </a:r>
          </a:p>
          <a:p>
            <a:pPr marL="0" indent="0">
              <a:spcBef>
                <a:spcPts val="0"/>
              </a:spcBef>
              <a:buNone/>
            </a:pPr>
            <a:r>
              <a:rPr lang="tr-TR" cap="none" dirty="0"/>
              <a:t>(</a:t>
            </a:r>
            <a:r>
              <a:rPr lang="tr-TR" cap="none" dirty="0" smtClean="0"/>
              <a:t>5) Hazırlık </a:t>
            </a:r>
            <a:r>
              <a:rPr lang="tr-TR" cap="none" dirty="0"/>
              <a:t>sınıfları hariç, on yarıyıl süreli lisans eğitimi alanlar yüksek lisans derecesine sahip sayılır.</a:t>
            </a:r>
          </a:p>
          <a:p>
            <a:pPr marL="0" indent="0">
              <a:spcBef>
                <a:spcPts val="0"/>
              </a:spcBef>
              <a:buNone/>
            </a:pPr>
            <a:r>
              <a:rPr lang="tr-TR" cap="none" dirty="0"/>
              <a:t>(</a:t>
            </a:r>
            <a:r>
              <a:rPr lang="tr-TR" cap="none" dirty="0" smtClean="0"/>
              <a:t>6</a:t>
            </a:r>
            <a:r>
              <a:rPr lang="tr-TR" b="1" cap="none" dirty="0" smtClean="0"/>
              <a:t>) Doktora </a:t>
            </a:r>
            <a:r>
              <a:rPr lang="tr-TR" b="1" cap="none" dirty="0"/>
              <a:t>programına başvurabilmek için adayların:</a:t>
            </a:r>
          </a:p>
          <a:p>
            <a:pPr marL="0" indent="0">
              <a:spcBef>
                <a:spcPts val="0"/>
              </a:spcBef>
              <a:buNone/>
            </a:pPr>
            <a:r>
              <a:rPr lang="tr-TR" cap="none" dirty="0" smtClean="0"/>
              <a:t>a) Tezli </a:t>
            </a:r>
            <a:r>
              <a:rPr lang="tr-TR" cap="none" dirty="0"/>
              <a:t>yüksek lisans diplomasına sahip olmaları ve </a:t>
            </a:r>
            <a:r>
              <a:rPr lang="tr-TR" cap="none" dirty="0" err="1"/>
              <a:t>ALES’ten</a:t>
            </a:r>
            <a:r>
              <a:rPr lang="tr-TR" cap="none" dirty="0"/>
              <a:t> başvurduğu programın puan türünde 55 puandan az olmamak koşuluyla Senatoca belirlenecek ALES puanına sahip olmaları gerekir.</a:t>
            </a:r>
          </a:p>
          <a:p>
            <a:pPr marL="0" indent="0">
              <a:spcBef>
                <a:spcPts val="0"/>
              </a:spcBef>
              <a:buNone/>
            </a:pPr>
            <a:r>
              <a:rPr lang="tr-TR" cap="none" dirty="0" smtClean="0"/>
              <a:t>b) Lisans </a:t>
            </a:r>
            <a:r>
              <a:rPr lang="tr-TR" cap="none" dirty="0"/>
              <a:t>derecesiyle doktora -bütünleşik- programına başvuranların, lisans </a:t>
            </a:r>
            <a:r>
              <a:rPr lang="tr-TR" cap="none" dirty="0" err="1"/>
              <a:t>AGNO’su</a:t>
            </a:r>
            <a:r>
              <a:rPr lang="tr-TR" cap="none" dirty="0"/>
              <a:t> en az 3,00/4,00 veya muadili bir not olması ve </a:t>
            </a:r>
            <a:r>
              <a:rPr lang="tr-TR" cap="none" dirty="0" err="1"/>
              <a:t>ALES’ten</a:t>
            </a:r>
            <a:r>
              <a:rPr lang="tr-TR" cap="none" dirty="0"/>
              <a:t> başvurduğu programın puan türünde en az 80 puan olması şartıyla diğer koşulları Senatoca belirlenir.</a:t>
            </a:r>
          </a:p>
          <a:p>
            <a:pPr marL="0" indent="0">
              <a:spcBef>
                <a:spcPts val="0"/>
              </a:spcBef>
              <a:buNone/>
            </a:pPr>
            <a:r>
              <a:rPr lang="tr-TR" cap="none" dirty="0" smtClean="0"/>
              <a:t>c) Doktora </a:t>
            </a:r>
            <a:r>
              <a:rPr lang="tr-TR" cap="none" dirty="0"/>
              <a:t>programına öğrenci kabulünde, yabancı dil puanı olarak ana dilleri dışında YÖK tarafından kabul edilen merkezî yabancı dil sınavları ile eşdeğerliliği kabul edilen uluslararası yabancı dil sınavlarından en az 55 puan veya ÖSYM tarafından eşdeğerliliği kabul edilen uluslararası yabancı dil sınavlarından bu puan muadili bir puan alınması zorunludur. Yabancı dil puanları girilecek programların özelliklerine göre Senato tarafından yükseltilebilir.</a:t>
            </a:r>
          </a:p>
          <a:p>
            <a:pPr marL="0" indent="0">
              <a:spcBef>
                <a:spcPts val="0"/>
              </a:spcBef>
              <a:buNone/>
            </a:pPr>
            <a:r>
              <a:rPr lang="tr-TR" cap="none" dirty="0"/>
              <a:t>(</a:t>
            </a:r>
            <a:r>
              <a:rPr lang="tr-TR" cap="none" dirty="0" smtClean="0"/>
              <a:t>7) Lisansüstü </a:t>
            </a:r>
            <a:r>
              <a:rPr lang="tr-TR" cap="none" dirty="0"/>
              <a:t>programlara başvuru ve kabul koşulları Senato tarafından belirlenir.</a:t>
            </a:r>
          </a:p>
          <a:p>
            <a:pPr marL="0" indent="0">
              <a:spcBef>
                <a:spcPts val="0"/>
              </a:spcBef>
              <a:buNone/>
            </a:pPr>
            <a:r>
              <a:rPr lang="tr-TR" cap="none" dirty="0"/>
              <a:t>(</a:t>
            </a:r>
            <a:r>
              <a:rPr lang="tr-TR" cap="none" dirty="0" smtClean="0"/>
              <a:t>8) Başvuruda </a:t>
            </a:r>
            <a:r>
              <a:rPr lang="tr-TR" cap="none" dirty="0"/>
              <a:t>kullanılan ve YÖK tarafından geçerlilik süresi belirtilmeyen tüm belgeler için geçerlilik süresi Senato tarafından belirlenir</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31009236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fill="hold" grpId="0" nodeType="after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50" fill="hold">
                            <p:stCondLst>
                              <p:cond delay="2500"/>
                            </p:stCondLst>
                            <p:childTnLst>
                              <p:par>
                                <p:cTn id="51" presetID="2" presetClass="entr" presetSubtype="4" fill="hold" grpId="0" nodeType="after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2" presetClass="entr" presetSubtype="4" fill="hold" grpId="0" nodeType="after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 calcmode="lin" valueType="num">
                                      <p:cBhvr additive="base">
                                        <p:cTn id="5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60" fill="hold">
                            <p:stCondLst>
                              <p:cond delay="3500"/>
                            </p:stCondLst>
                            <p:childTnLst>
                              <p:par>
                                <p:cTn id="61" presetID="2" presetClass="entr" presetSubtype="4" fill="hold" grpId="0" nodeType="after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 calcmode="lin" valueType="num">
                                      <p:cBhvr additive="base">
                                        <p:cTn id="6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2" presetClass="entr" presetSubtype="4" fill="hold" grpId="0" nodeType="after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 calcmode="lin" valueType="num">
                                      <p:cBhvr additive="base">
                                        <p:cTn id="68"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2" presetClass="entr" presetSubtype="4" fill="hold" grpId="0" nodeType="afterEffect">
                                  <p:stCondLst>
                                    <p:cond delay="0"/>
                                  </p:stCondLst>
                                  <p:childTnLst>
                                    <p:set>
                                      <p:cBhvr>
                                        <p:cTn id="72" dur="1" fill="hold">
                                          <p:stCondLst>
                                            <p:cond delay="0"/>
                                          </p:stCondLst>
                                        </p:cTn>
                                        <p:tgtEl>
                                          <p:spTgt spid="5">
                                            <p:txEl>
                                              <p:pRg st="12" end="12"/>
                                            </p:txEl>
                                          </p:spTgt>
                                        </p:tgtEl>
                                        <p:attrNameLst>
                                          <p:attrName>style.visibility</p:attrName>
                                        </p:attrNameLst>
                                      </p:cBhvr>
                                      <p:to>
                                        <p:strVal val="visible"/>
                                      </p:to>
                                    </p:set>
                                    <p:anim calcmode="lin" valueType="num">
                                      <p:cBhvr additive="base">
                                        <p:cTn id="7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75" fill="hold">
                            <p:stCondLst>
                              <p:cond delay="5000"/>
                            </p:stCondLst>
                            <p:childTnLst>
                              <p:par>
                                <p:cTn id="76" presetID="2" presetClass="entr" presetSubtype="4" fill="hold" grpId="0" nodeType="afterEffect">
                                  <p:stCondLst>
                                    <p:cond delay="0"/>
                                  </p:stCondLst>
                                  <p:childTnLst>
                                    <p:set>
                                      <p:cBhvr>
                                        <p:cTn id="77" dur="1" fill="hold">
                                          <p:stCondLst>
                                            <p:cond delay="0"/>
                                          </p:stCondLst>
                                        </p:cTn>
                                        <p:tgtEl>
                                          <p:spTgt spid="5">
                                            <p:txEl>
                                              <p:pRg st="13" end="13"/>
                                            </p:txEl>
                                          </p:spTgt>
                                        </p:tgtEl>
                                        <p:attrNameLst>
                                          <p:attrName>style.visibility</p:attrName>
                                        </p:attrNameLst>
                                      </p:cBhvr>
                                      <p:to>
                                        <p:strVal val="visible"/>
                                      </p:to>
                                    </p:set>
                                    <p:anim calcmode="lin" valueType="num">
                                      <p:cBhvr additive="base">
                                        <p:cTn id="78"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2" presetClass="entr" presetSubtype="4" fill="hold" grpId="0" nodeType="afterEffect">
                                  <p:stCondLst>
                                    <p:cond delay="0"/>
                                  </p:stCondLst>
                                  <p:childTnLst>
                                    <p:set>
                                      <p:cBhvr>
                                        <p:cTn id="82" dur="1" fill="hold">
                                          <p:stCondLst>
                                            <p:cond delay="0"/>
                                          </p:stCondLst>
                                        </p:cTn>
                                        <p:tgtEl>
                                          <p:spTgt spid="5">
                                            <p:txEl>
                                              <p:pRg st="14" end="14"/>
                                            </p:txEl>
                                          </p:spTgt>
                                        </p:tgtEl>
                                        <p:attrNameLst>
                                          <p:attrName>style.visibility</p:attrName>
                                        </p:attrNameLst>
                                      </p:cBhvr>
                                      <p:to>
                                        <p:strVal val="visible"/>
                                      </p:to>
                                    </p:set>
                                    <p:anim calcmode="lin" valueType="num">
                                      <p:cBhvr additive="base">
                                        <p:cTn id="8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8"/>
          </a:xfrm>
        </p:spPr>
        <p:txBody>
          <a:bodyPr>
            <a:noAutofit/>
          </a:bodyPr>
          <a:lstStyle/>
          <a:p>
            <a:r>
              <a:rPr lang="tr-TR" sz="1800" b="1" dirty="0" smtClean="0"/>
              <a:t/>
            </a:r>
            <a:br>
              <a:rPr lang="tr-TR" sz="1800" b="1" dirty="0" smtClean="0"/>
            </a:br>
            <a:r>
              <a:rPr lang="tr-TR" sz="1800" b="1" dirty="0"/>
              <a:t>ÜÇÜNCÜ BÖLÜM</a:t>
            </a:r>
            <a:br>
              <a:rPr lang="tr-TR" sz="1800" b="1" dirty="0"/>
            </a:br>
            <a:r>
              <a:rPr lang="tr-TR" sz="1800" b="1" dirty="0"/>
              <a:t>Programlara Öğrenci Kabulü  </a:t>
            </a:r>
            <a:endParaRPr lang="tr-TR" sz="1800" b="1" dirty="0"/>
          </a:p>
        </p:txBody>
      </p:sp>
      <p:sp>
        <p:nvSpPr>
          <p:cNvPr id="5" name="İçerik Yer Tutucusu 4"/>
          <p:cNvSpPr>
            <a:spLocks noGrp="1"/>
          </p:cNvSpPr>
          <p:nvPr>
            <p:ph sz="quarter" idx="13"/>
          </p:nvPr>
        </p:nvSpPr>
        <p:spPr>
          <a:xfrm>
            <a:off x="913774" y="1106424"/>
            <a:ext cx="10363826" cy="5137422"/>
          </a:xfrm>
        </p:spPr>
        <p:txBody>
          <a:bodyPr>
            <a:normAutofit fontScale="55000" lnSpcReduction="20000"/>
          </a:bodyPr>
          <a:lstStyle/>
          <a:p>
            <a:pPr marL="0" indent="0">
              <a:spcBef>
                <a:spcPts val="0"/>
              </a:spcBef>
              <a:buNone/>
            </a:pPr>
            <a:r>
              <a:rPr lang="tr-TR" b="1" cap="none" dirty="0"/>
              <a:t>İlan</a:t>
            </a:r>
          </a:p>
          <a:p>
            <a:pPr marL="0" indent="0">
              <a:spcBef>
                <a:spcPts val="0"/>
              </a:spcBef>
              <a:buNone/>
            </a:pPr>
            <a:r>
              <a:rPr lang="tr-TR" b="1" cap="none" dirty="0"/>
              <a:t>MADDE 11 </a:t>
            </a:r>
            <a:r>
              <a:rPr lang="tr-TR" cap="none" dirty="0"/>
              <a:t>– (1) Öğrenci alınacak yüksek lisans ve doktora programları, son başvuru tarihi, yapılacak ise giriş sınavı tarihi, program kontenjanları, başvuru ve kayıt sırasında istenilecek belgeler, her yarıyıl için ilgili enstitü internet sitesinde ilan edilerek duyurulur.</a:t>
            </a:r>
          </a:p>
          <a:p>
            <a:pPr marL="0" indent="0">
              <a:spcBef>
                <a:spcPts val="0"/>
              </a:spcBef>
              <a:buNone/>
            </a:pPr>
            <a:endParaRPr lang="tr-TR" b="1" cap="none" dirty="0" smtClean="0"/>
          </a:p>
          <a:p>
            <a:pPr marL="0" indent="0">
              <a:spcBef>
                <a:spcPts val="0"/>
              </a:spcBef>
              <a:buNone/>
            </a:pPr>
            <a:r>
              <a:rPr lang="tr-TR" b="1" cap="none" dirty="0" smtClean="0"/>
              <a:t>Programlara </a:t>
            </a:r>
            <a:r>
              <a:rPr lang="tr-TR" b="1" cap="none" dirty="0"/>
              <a:t>başvuru</a:t>
            </a:r>
          </a:p>
          <a:p>
            <a:pPr marL="0" indent="0">
              <a:spcBef>
                <a:spcPts val="0"/>
              </a:spcBef>
              <a:buNone/>
            </a:pPr>
            <a:r>
              <a:rPr lang="tr-TR" b="1" cap="none" dirty="0"/>
              <a:t>MADDE 12 </a:t>
            </a:r>
            <a:r>
              <a:rPr lang="tr-TR" cap="none" dirty="0"/>
              <a:t>– (1) Lisansüstü programa giriş sınavı için başvuru, lisansüstü öğrenci kabul ilanında belirtilen usul ve şartlara uygun olarak son başvuru tarihine kadar ilgili enstitü müdürlüğüne yapılır.</a:t>
            </a:r>
          </a:p>
          <a:p>
            <a:pPr marL="0" indent="0">
              <a:spcBef>
                <a:spcPts val="0"/>
              </a:spcBef>
              <a:buNone/>
            </a:pPr>
            <a:endParaRPr lang="tr-TR" b="1" cap="none" dirty="0" smtClean="0"/>
          </a:p>
          <a:p>
            <a:pPr marL="0" indent="0">
              <a:spcBef>
                <a:spcPts val="0"/>
              </a:spcBef>
              <a:buNone/>
            </a:pPr>
            <a:r>
              <a:rPr lang="tr-TR" b="1" cap="none" dirty="0" smtClean="0"/>
              <a:t>Değerlendirme</a:t>
            </a:r>
            <a:endParaRPr lang="tr-TR" b="1" cap="none" dirty="0"/>
          </a:p>
          <a:p>
            <a:pPr marL="0" indent="0">
              <a:spcBef>
                <a:spcPts val="0"/>
              </a:spcBef>
              <a:buNone/>
            </a:pPr>
            <a:r>
              <a:rPr lang="tr-TR" b="1" cap="none" dirty="0" smtClean="0"/>
              <a:t>MADDE 13 </a:t>
            </a:r>
            <a:r>
              <a:rPr lang="tr-TR" cap="none" dirty="0" smtClean="0"/>
              <a:t>– </a:t>
            </a:r>
            <a:r>
              <a:rPr lang="tr-TR" cap="none" dirty="0"/>
              <a:t>(</a:t>
            </a:r>
            <a:r>
              <a:rPr lang="tr-TR" cap="none" dirty="0" smtClean="0"/>
              <a:t>1) Lisansüstü programlara yapılan başvuruların değerlendirmesinde dikkate </a:t>
            </a:r>
            <a:r>
              <a:rPr lang="tr-TR" cap="none" dirty="0"/>
              <a:t>alınacak </a:t>
            </a:r>
            <a:r>
              <a:rPr lang="tr-TR" cap="none" dirty="0" smtClean="0"/>
              <a:t>kriterler ve </a:t>
            </a:r>
            <a:r>
              <a:rPr lang="tr-TR" cap="none" dirty="0"/>
              <a:t>bu değerlendirmelerin nasıl </a:t>
            </a:r>
            <a:r>
              <a:rPr lang="tr-TR" cap="none" dirty="0" smtClean="0"/>
              <a:t>yapılacağı ile </a:t>
            </a:r>
            <a:r>
              <a:rPr lang="tr-TR" cap="none" dirty="0"/>
              <a:t>ilgili esaslar Senato tarafından belirlenir.</a:t>
            </a:r>
          </a:p>
          <a:p>
            <a:pPr marL="0" indent="0">
              <a:spcBef>
                <a:spcPts val="0"/>
              </a:spcBef>
              <a:buNone/>
            </a:pPr>
            <a:endParaRPr lang="tr-TR" b="1" cap="none" dirty="0" smtClean="0"/>
          </a:p>
          <a:p>
            <a:pPr marL="0" indent="0">
              <a:spcBef>
                <a:spcPts val="0"/>
              </a:spcBef>
              <a:buNone/>
            </a:pPr>
            <a:r>
              <a:rPr lang="tr-TR" b="1" cap="none" dirty="0" smtClean="0"/>
              <a:t>Kayıt </a:t>
            </a:r>
            <a:r>
              <a:rPr lang="tr-TR" b="1" cap="none" dirty="0"/>
              <a:t>işlemleri</a:t>
            </a:r>
          </a:p>
          <a:p>
            <a:pPr marL="0" indent="0">
              <a:spcBef>
                <a:spcPts val="0"/>
              </a:spcBef>
              <a:buNone/>
            </a:pPr>
            <a:r>
              <a:rPr lang="tr-TR" b="1" cap="none" dirty="0"/>
              <a:t>MADDE 14 </a:t>
            </a:r>
            <a:r>
              <a:rPr lang="tr-TR" cap="none" dirty="0"/>
              <a:t>– (1) Lisansüstü programları kazanan ve mezuniyetini belgeleyen adaylar, akademik takvimde belirtilen süre içinde istenilen belgelerle ilgili Enstitüye başvurarak kesin kayıtlarını yaptırmak zorundadırlar. Belirlenen tarihlerde kayıt için şahsen veya resmi olarak yetkilendirdiği kişi aracılığıyla başvurmayan, istenilen belgeleri eksik olan veya Enstitü Yönetim Kurulunca mazereti kabul edilmeyen adaylar kayıt haklarını kaybederler.</a:t>
            </a:r>
          </a:p>
          <a:p>
            <a:pPr marL="0" indent="0">
              <a:spcBef>
                <a:spcPts val="0"/>
              </a:spcBef>
              <a:buNone/>
            </a:pPr>
            <a:r>
              <a:rPr lang="tr-TR" cap="none" dirty="0"/>
              <a:t>(2) Lisansüstü programları kazanan adayların kayıt yapabileceği program sayısı Senato tarafından belirlenir.</a:t>
            </a:r>
          </a:p>
          <a:p>
            <a:pPr marL="0" indent="0">
              <a:spcBef>
                <a:spcPts val="0"/>
              </a:spcBef>
              <a:buNone/>
            </a:pPr>
            <a:endParaRPr lang="tr-TR" b="1" cap="none" dirty="0" smtClean="0"/>
          </a:p>
          <a:p>
            <a:pPr marL="0" indent="0">
              <a:spcBef>
                <a:spcPts val="0"/>
              </a:spcBef>
              <a:buNone/>
            </a:pPr>
            <a:r>
              <a:rPr lang="tr-TR" b="1" cap="none" dirty="0" smtClean="0"/>
              <a:t>Bilimsel </a:t>
            </a:r>
            <a:r>
              <a:rPr lang="tr-TR" b="1" cap="none" dirty="0"/>
              <a:t>hazırlık programlarına öğrenci kabulü</a:t>
            </a:r>
          </a:p>
          <a:p>
            <a:pPr marL="0" indent="0">
              <a:spcBef>
                <a:spcPts val="0"/>
              </a:spcBef>
              <a:buNone/>
            </a:pPr>
            <a:r>
              <a:rPr lang="tr-TR" b="1" cap="none" dirty="0"/>
              <a:t>MADDE 15 </a:t>
            </a:r>
            <a:r>
              <a:rPr lang="tr-TR" cap="none" dirty="0"/>
              <a:t>– (1) Bilimsel hazırlık programı ile ilgili devam, ders sınavları, ders notları, derslerden başarılı sayılma koşulları, ders tekrarı, kayıt silme ve diğer esaslar için ilgili mevzuat hükümleri geçerli olup bilimsel hazırlık derslerinden geçme notu en az </a:t>
            </a:r>
            <a:r>
              <a:rPr lang="tr-TR" cap="none" dirty="0" err="1"/>
              <a:t>CC’dir</a:t>
            </a:r>
            <a:r>
              <a:rPr lang="tr-TR" cap="none" dirty="0"/>
              <a:t>.</a:t>
            </a:r>
          </a:p>
          <a:p>
            <a:pPr marL="0" indent="0">
              <a:spcBef>
                <a:spcPts val="0"/>
              </a:spcBef>
              <a:buNone/>
            </a:pPr>
            <a:r>
              <a:rPr lang="tr-TR" cap="none" dirty="0"/>
              <a:t>(2) Bilimsel hazırlık programında geçirilecek süre en çok iki yarıyıldır. Yaz öğretimi bu süreye dâhil edilmez. Bu süre dönem izinleri dışında uzatılamaz ve süre sonunda başarılı olamayan öğrencinin ilişiği kesilir. Bu programda geçirilen süre yüksek lisans veya doktora programı sürelerine dâhil edilmez.</a:t>
            </a:r>
          </a:p>
          <a:p>
            <a:pPr marL="0" indent="0">
              <a:spcBef>
                <a:spcPts val="0"/>
              </a:spcBef>
              <a:buNone/>
            </a:pPr>
            <a:endParaRPr lang="tr-TR" b="1" cap="none" dirty="0" smtClean="0"/>
          </a:p>
          <a:p>
            <a:pPr marL="0" indent="0">
              <a:spcBef>
                <a:spcPts val="0"/>
              </a:spcBef>
              <a:buNone/>
            </a:pPr>
            <a:r>
              <a:rPr lang="tr-TR" b="1" cap="none" dirty="0" smtClean="0"/>
              <a:t>Özel </a:t>
            </a:r>
            <a:r>
              <a:rPr lang="tr-TR" b="1" cap="none" dirty="0"/>
              <a:t>öğrenci kabulü</a:t>
            </a:r>
          </a:p>
          <a:p>
            <a:pPr marL="0" indent="0">
              <a:spcBef>
                <a:spcPts val="0"/>
              </a:spcBef>
              <a:buNone/>
            </a:pPr>
            <a:r>
              <a:rPr lang="tr-TR" b="1" cap="none" dirty="0"/>
              <a:t>MADDE 16 </a:t>
            </a:r>
            <a:r>
              <a:rPr lang="tr-TR" cap="none" dirty="0"/>
              <a:t>– (1) Bir üniversite mezunu veya öğrencisi olup, belirli bir konuda bilgisini artırmak isteyenler, enstitü anabilim dalı başkanlığının onayı ile lisansüstü derslere özel öğrenci olarak kabul edilebilir. Özel öğrencilik ilgili programda doğrudan derece elde etmeye yönelik bir eğitim olmayıp süresi iki yarıyılı geçemez. Özel öğrenci statüsünde ders alanlar öğrencilik haklarından yararlanamaz. Özel öğrenci kabul koşulları ve bu konudaki diğer hükümler Senato tarafından belirlenir. Lisansüstü programa kabul edilen öğrencilerin özel öğrenci olarak aldığı ve başarılı olduğu derslerin muafiyet işlemlerinde, muaf tutulacak dersler ilgili lisansüstü eğitiminde verilecek derslerin</a:t>
            </a:r>
          </a:p>
          <a:p>
            <a:pPr marL="0" indent="0">
              <a:spcBef>
                <a:spcPts val="0"/>
              </a:spcBef>
              <a:buNone/>
            </a:pPr>
            <a:r>
              <a:rPr lang="tr-TR" cap="none" dirty="0"/>
              <a:t>%50’sini geçemez.</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696634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 calcmode="lin" valueType="num">
                                      <p:cBhvr additive="base">
                                        <p:cTn id="3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5">
                                            <p:txEl>
                                              <p:pRg st="10" end="10"/>
                                            </p:txEl>
                                          </p:spTgt>
                                        </p:tgtEl>
                                        <p:attrNameLst>
                                          <p:attrName>style.visibility</p:attrName>
                                        </p:attrNameLst>
                                      </p:cBhvr>
                                      <p:to>
                                        <p:strVal val="visible"/>
                                      </p:to>
                                    </p:set>
                                    <p:anim calcmode="lin" valueType="num">
                                      <p:cBhvr additive="base">
                                        <p:cTn id="50"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 presetClass="entr" presetSubtype="4" fill="hold" grpId="0" nodeType="after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anim calcmode="lin" valueType="num">
                                      <p:cBhvr additive="base">
                                        <p:cTn id="61"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 presetClass="entr" presetSubtype="4" fill="hold" grpId="0" nodeType="afterEffect">
                                  <p:stCondLst>
                                    <p:cond delay="0"/>
                                  </p:stCondLst>
                                  <p:childTnLst>
                                    <p:set>
                                      <p:cBhvr>
                                        <p:cTn id="65" dur="1" fill="hold">
                                          <p:stCondLst>
                                            <p:cond delay="0"/>
                                          </p:stCondLst>
                                        </p:cTn>
                                        <p:tgtEl>
                                          <p:spTgt spid="5">
                                            <p:txEl>
                                              <p:pRg st="14" end="14"/>
                                            </p:txEl>
                                          </p:spTgt>
                                        </p:tgtEl>
                                        <p:attrNameLst>
                                          <p:attrName>style.visibility</p:attrName>
                                        </p:attrNameLst>
                                      </p:cBhvr>
                                      <p:to>
                                        <p:strVal val="visible"/>
                                      </p:to>
                                    </p:set>
                                    <p:anim calcmode="lin" valueType="num">
                                      <p:cBhvr additive="base">
                                        <p:cTn id="66"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par>
                          <p:cTn id="68" fill="hold">
                            <p:stCondLst>
                              <p:cond delay="1000"/>
                            </p:stCondLst>
                            <p:childTnLst>
                              <p:par>
                                <p:cTn id="69" presetID="2" presetClass="entr" presetSubtype="4" fill="hold" grpId="0" nodeType="afterEffect">
                                  <p:stCondLst>
                                    <p:cond delay="0"/>
                                  </p:stCondLst>
                                  <p:childTnLst>
                                    <p:set>
                                      <p:cBhvr>
                                        <p:cTn id="70" dur="1" fill="hold">
                                          <p:stCondLst>
                                            <p:cond delay="0"/>
                                          </p:stCondLst>
                                        </p:cTn>
                                        <p:tgtEl>
                                          <p:spTgt spid="5">
                                            <p:txEl>
                                              <p:pRg st="15" end="15"/>
                                            </p:txEl>
                                          </p:spTgt>
                                        </p:tgtEl>
                                        <p:attrNameLst>
                                          <p:attrName>style.visibility</p:attrName>
                                        </p:attrNameLst>
                                      </p:cBhvr>
                                      <p:to>
                                        <p:strVal val="visible"/>
                                      </p:to>
                                    </p:set>
                                    <p:anim calcmode="lin" valueType="num">
                                      <p:cBhvr additive="base">
                                        <p:cTn id="71"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
                                            <p:txEl>
                                              <p:pRg st="17" end="17"/>
                                            </p:txEl>
                                          </p:spTgt>
                                        </p:tgtEl>
                                        <p:attrNameLst>
                                          <p:attrName>style.visibility</p:attrName>
                                        </p:attrNameLst>
                                      </p:cBhvr>
                                      <p:to>
                                        <p:strVal val="visible"/>
                                      </p:to>
                                    </p:set>
                                    <p:anim calcmode="lin" valueType="num">
                                      <p:cBhvr additive="base">
                                        <p:cTn id="77"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2" presetClass="entr" presetSubtype="4" fill="hold" grpId="0" nodeType="afterEffect">
                                  <p:stCondLst>
                                    <p:cond delay="0"/>
                                  </p:stCondLst>
                                  <p:childTnLst>
                                    <p:set>
                                      <p:cBhvr>
                                        <p:cTn id="81" dur="1" fill="hold">
                                          <p:stCondLst>
                                            <p:cond delay="0"/>
                                          </p:stCondLst>
                                        </p:cTn>
                                        <p:tgtEl>
                                          <p:spTgt spid="5">
                                            <p:txEl>
                                              <p:pRg st="18" end="18"/>
                                            </p:txEl>
                                          </p:spTgt>
                                        </p:tgtEl>
                                        <p:attrNameLst>
                                          <p:attrName>style.visibility</p:attrName>
                                        </p:attrNameLst>
                                      </p:cBhvr>
                                      <p:to>
                                        <p:strVal val="visible"/>
                                      </p:to>
                                    </p:set>
                                    <p:anim calcmode="lin" valueType="num">
                                      <p:cBhvr additive="base">
                                        <p:cTn id="82"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par>
                          <p:cTn id="84" fill="hold">
                            <p:stCondLst>
                              <p:cond delay="1000"/>
                            </p:stCondLst>
                            <p:childTnLst>
                              <p:par>
                                <p:cTn id="85" presetID="2" presetClass="entr" presetSubtype="4" fill="hold" grpId="0" nodeType="afterEffect">
                                  <p:stCondLst>
                                    <p:cond delay="0"/>
                                  </p:stCondLst>
                                  <p:childTnLst>
                                    <p:set>
                                      <p:cBhvr>
                                        <p:cTn id="86" dur="1" fill="hold">
                                          <p:stCondLst>
                                            <p:cond delay="0"/>
                                          </p:stCondLst>
                                        </p:cTn>
                                        <p:tgtEl>
                                          <p:spTgt spid="5">
                                            <p:txEl>
                                              <p:pRg st="19" end="19"/>
                                            </p:txEl>
                                          </p:spTgt>
                                        </p:tgtEl>
                                        <p:attrNameLst>
                                          <p:attrName>style.visibility</p:attrName>
                                        </p:attrNameLst>
                                      </p:cBhvr>
                                      <p:to>
                                        <p:strVal val="visible"/>
                                      </p:to>
                                    </p:set>
                                    <p:anim calcmode="lin" valueType="num">
                                      <p:cBhvr additive="base">
                                        <p:cTn id="87" dur="500" fill="hold"/>
                                        <p:tgtEl>
                                          <p:spTgt spid="5">
                                            <p:txEl>
                                              <p:pRg st="19" end="19"/>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8"/>
          </a:xfrm>
        </p:spPr>
        <p:txBody>
          <a:bodyPr>
            <a:noAutofit/>
          </a:bodyPr>
          <a:lstStyle/>
          <a:p>
            <a:r>
              <a:rPr lang="tr-TR" sz="1800" b="1" dirty="0" smtClean="0"/>
              <a:t/>
            </a:r>
            <a:br>
              <a:rPr lang="tr-TR" sz="1800" b="1" dirty="0" smtClean="0"/>
            </a:br>
            <a:r>
              <a:rPr lang="tr-TR" sz="1800" b="1" dirty="0"/>
              <a:t>ÜÇÜNCÜ BÖLÜM</a:t>
            </a:r>
            <a:br>
              <a:rPr lang="tr-TR" sz="1800" b="1" dirty="0"/>
            </a:br>
            <a:r>
              <a:rPr lang="tr-TR" sz="1800" b="1" dirty="0"/>
              <a:t>Programlara Öğrenci Kabulü  </a:t>
            </a:r>
            <a:endParaRPr lang="tr-TR" sz="1800" b="1" dirty="0"/>
          </a:p>
        </p:txBody>
      </p:sp>
      <p:sp>
        <p:nvSpPr>
          <p:cNvPr id="5" name="İçerik Yer Tutucusu 4"/>
          <p:cNvSpPr>
            <a:spLocks noGrp="1"/>
          </p:cNvSpPr>
          <p:nvPr>
            <p:ph sz="quarter" idx="13"/>
          </p:nvPr>
        </p:nvSpPr>
        <p:spPr>
          <a:xfrm>
            <a:off x="913774" y="1106424"/>
            <a:ext cx="10363826" cy="5137422"/>
          </a:xfrm>
        </p:spPr>
        <p:txBody>
          <a:bodyPr>
            <a:normAutofit/>
          </a:bodyPr>
          <a:lstStyle/>
          <a:p>
            <a:pPr marL="0" indent="0">
              <a:spcBef>
                <a:spcPts val="0"/>
              </a:spcBef>
              <a:buNone/>
            </a:pPr>
            <a:r>
              <a:rPr lang="tr-TR" b="1" cap="none" dirty="0"/>
              <a:t>Misafir öğrenci kabulü</a:t>
            </a:r>
          </a:p>
          <a:p>
            <a:pPr marL="0" indent="0">
              <a:spcBef>
                <a:spcPts val="0"/>
              </a:spcBef>
              <a:buNone/>
            </a:pPr>
            <a:r>
              <a:rPr lang="tr-TR" b="1" cap="none" dirty="0"/>
              <a:t>MADDE 17 </a:t>
            </a:r>
            <a:r>
              <a:rPr lang="tr-TR" cap="none" dirty="0"/>
              <a:t>– (1) Başka bir üniversitede lisansüstü öğrencisi olup belirli bir konuda bilgisini artırmak</a:t>
            </a:r>
          </a:p>
          <a:p>
            <a:pPr marL="0" indent="0">
              <a:spcBef>
                <a:spcPts val="0"/>
              </a:spcBef>
              <a:buNone/>
            </a:pPr>
            <a:r>
              <a:rPr lang="tr-TR" cap="none" dirty="0"/>
              <a:t>isteyenler anabilim dalı başkanlığının önerisi ve Enstitü Yönetim Kurulu kararı ile misafir öğrenci olarak kabul edilebilirler. Misafir öğrenci kabul koşulları ile ilgili diğer esaslar Senato tarafından belirlenir.</a:t>
            </a:r>
          </a:p>
          <a:p>
            <a:pPr marL="0" indent="0">
              <a:spcBef>
                <a:spcPts val="0"/>
              </a:spcBef>
              <a:buNone/>
            </a:pPr>
            <a:r>
              <a:rPr lang="tr-TR" b="1" cap="none" dirty="0"/>
              <a:t>Yatay geçiş yoluyla öğrenci kabulü</a:t>
            </a:r>
          </a:p>
          <a:p>
            <a:pPr marL="0" indent="0">
              <a:spcBef>
                <a:spcPts val="0"/>
              </a:spcBef>
              <a:buNone/>
            </a:pPr>
            <a:r>
              <a:rPr lang="tr-TR" b="1" cap="none" dirty="0"/>
              <a:t>MADDE 18 </a:t>
            </a:r>
            <a:r>
              <a:rPr lang="tr-TR" cap="none" dirty="0"/>
              <a:t>– (1) Üniversitede veya başka bir üniversitedeki lisansüstü programda hazırlık sınıfları hariç en az bir yarıyılı tamamlamış olan başarılı öğrenciler, lisansüstü programlara yatay geçiş yoluyla kabul edilebilirler. Yatay geçiş ile ilgili diğer esaslar Senato tarafından belirlenir.</a:t>
            </a:r>
          </a:p>
          <a:p>
            <a:pPr marL="0" indent="0">
              <a:spcBef>
                <a:spcPts val="0"/>
              </a:spcBef>
              <a:buNone/>
            </a:pPr>
            <a:r>
              <a:rPr lang="tr-TR" b="1" cap="none" dirty="0"/>
              <a:t>Yabancı uyruklu adayların kabulü</a:t>
            </a:r>
          </a:p>
          <a:p>
            <a:pPr marL="0" indent="0">
              <a:spcBef>
                <a:spcPts val="0"/>
              </a:spcBef>
              <a:buNone/>
            </a:pPr>
            <a:r>
              <a:rPr lang="tr-TR" b="1" cap="none" dirty="0"/>
              <a:t>MADDE 19 –</a:t>
            </a:r>
            <a:r>
              <a:rPr lang="tr-TR" cap="none" dirty="0"/>
              <a:t> (1) Yabancı uyruklu öğrencilerin lisansüstü programlara kabul şartları ile ilgili esaslar Senato tarafından belirlenir.</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3275811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272563"/>
            <a:ext cx="10364451" cy="663497"/>
          </a:xfrm>
        </p:spPr>
        <p:txBody>
          <a:bodyPr>
            <a:noAutofit/>
          </a:bodyPr>
          <a:lstStyle/>
          <a:p>
            <a:r>
              <a:rPr lang="tr-TR" sz="1800" b="1" dirty="0" smtClean="0"/>
              <a:t/>
            </a:r>
            <a:br>
              <a:rPr lang="tr-TR" sz="1800" b="1" dirty="0" smtClean="0"/>
            </a:br>
            <a:r>
              <a:rPr lang="tr-TR" sz="1800" b="1" dirty="0" smtClean="0"/>
              <a:t>DÖRDÜNCÜ </a:t>
            </a:r>
            <a:r>
              <a:rPr lang="tr-TR" sz="1800" b="1" dirty="0"/>
              <a:t>BÖLÜM</a:t>
            </a:r>
            <a:br>
              <a:rPr lang="tr-TR" sz="1800" b="1" dirty="0"/>
            </a:br>
            <a:r>
              <a:rPr lang="tr-TR" sz="1800" b="1" dirty="0"/>
              <a:t>Eğitim Öğretim ile İlgili Genel Esaslar </a:t>
            </a:r>
            <a:r>
              <a:rPr lang="tr-TR" sz="1800" b="1" dirty="0" smtClean="0"/>
              <a:t/>
            </a:r>
            <a:br>
              <a:rPr lang="tr-TR" sz="1800" b="1" dirty="0" smtClean="0"/>
            </a:br>
            <a:endParaRPr lang="tr-TR" sz="1800" b="1" dirty="0"/>
          </a:p>
        </p:txBody>
      </p:sp>
      <p:sp>
        <p:nvSpPr>
          <p:cNvPr id="5" name="İçerik Yer Tutucusu 4"/>
          <p:cNvSpPr>
            <a:spLocks noGrp="1"/>
          </p:cNvSpPr>
          <p:nvPr>
            <p:ph sz="quarter" idx="13"/>
          </p:nvPr>
        </p:nvSpPr>
        <p:spPr>
          <a:xfrm>
            <a:off x="913774" y="1106424"/>
            <a:ext cx="10363826" cy="5137422"/>
          </a:xfrm>
        </p:spPr>
        <p:txBody>
          <a:bodyPr>
            <a:normAutofit fontScale="62500" lnSpcReduction="20000"/>
          </a:bodyPr>
          <a:lstStyle/>
          <a:p>
            <a:pPr marL="0" indent="0">
              <a:spcBef>
                <a:spcPts val="0"/>
              </a:spcBef>
              <a:buNone/>
            </a:pPr>
            <a:r>
              <a:rPr lang="tr-TR" b="1" cap="none" dirty="0"/>
              <a:t>Derslerin açılması ve ders görevlendirmeleri</a:t>
            </a:r>
          </a:p>
          <a:p>
            <a:pPr marL="0" indent="0">
              <a:spcBef>
                <a:spcPts val="0"/>
              </a:spcBef>
              <a:buNone/>
            </a:pPr>
            <a:r>
              <a:rPr lang="tr-TR" b="1" cap="none" dirty="0"/>
              <a:t>MADDE 20 </a:t>
            </a:r>
            <a:r>
              <a:rPr lang="tr-TR" cap="none" dirty="0"/>
              <a:t>– (1) Bir yarıyılda hangi lisansüstü derslerin açılacağı ve bu derslerin hangi öğretim üyeleri tarafından verileceği, ilgili enstitü anabilim dalı kurulunun önerisi ile Enstitü Yönetim Kurulu tarafından belirlenir. Bu karardan sonra oluşabilecek değişiklikler anabilim dalı kurulunun gerekçeli kararı ve Enstitü Yönetim Kurulu onayı ile sonuçlandırılır.</a:t>
            </a:r>
          </a:p>
          <a:p>
            <a:pPr marL="0" indent="0">
              <a:spcBef>
                <a:spcPts val="0"/>
              </a:spcBef>
              <a:buNone/>
            </a:pPr>
            <a:r>
              <a:rPr lang="tr-TR" cap="none" dirty="0"/>
              <a:t>(</a:t>
            </a:r>
            <a:r>
              <a:rPr lang="tr-TR" cap="none" dirty="0" smtClean="0"/>
              <a:t>2) Lisansüstü </a:t>
            </a:r>
            <a:r>
              <a:rPr lang="tr-TR" cap="none" dirty="0"/>
              <a:t>düzeydeki dersler, öğretim üyeleri tarafından verilir. Bu dersler, zorunlu hallerde anabilim dalı kurulunun gerekçeli önerisi ve enstitü kurulunun uygun görüşü ile doktoralı öğretim görevlileri tarafından da verilebilir.</a:t>
            </a:r>
          </a:p>
          <a:p>
            <a:pPr marL="0" indent="0">
              <a:spcBef>
                <a:spcPts val="0"/>
              </a:spcBef>
              <a:buNone/>
            </a:pPr>
            <a:r>
              <a:rPr lang="tr-TR" cap="none" dirty="0"/>
              <a:t>(</a:t>
            </a:r>
            <a:r>
              <a:rPr lang="tr-TR" cap="none" dirty="0" smtClean="0"/>
              <a:t>3) Ders </a:t>
            </a:r>
            <a:r>
              <a:rPr lang="tr-TR" cap="none" dirty="0"/>
              <a:t>açılması ve görevlendirmeleri ile ilgili diğer esaslar Senato tarafından belirlenir.</a:t>
            </a:r>
          </a:p>
          <a:p>
            <a:pPr marL="0" indent="0">
              <a:spcBef>
                <a:spcPts val="0"/>
              </a:spcBef>
              <a:buNone/>
            </a:pPr>
            <a:r>
              <a:rPr lang="tr-TR" cap="none" dirty="0"/>
              <a:t>Uzmanlık alan dersi ve tez yükü</a:t>
            </a:r>
          </a:p>
          <a:p>
            <a:pPr marL="0" indent="0">
              <a:spcBef>
                <a:spcPts val="0"/>
              </a:spcBef>
              <a:buNone/>
            </a:pPr>
            <a:r>
              <a:rPr lang="tr-TR" cap="none" dirty="0"/>
              <a:t>MADDE 21 – (1) Öğrencilerin danışmanları tarafından açılan ve tez çalışmasına yönelik olan uzmanlık alan dersleri anabilim dalının diğer lisansüstü dersleri ile aynı usulde ancak kredisiz olarak açılır.</a:t>
            </a:r>
          </a:p>
          <a:p>
            <a:pPr marL="0" indent="0">
              <a:spcBef>
                <a:spcPts val="0"/>
              </a:spcBef>
              <a:buNone/>
            </a:pPr>
            <a:r>
              <a:rPr lang="tr-TR" cap="none" dirty="0"/>
              <a:t>(</a:t>
            </a:r>
            <a:r>
              <a:rPr lang="tr-TR" cap="none" dirty="0" smtClean="0"/>
              <a:t>2) Tez </a:t>
            </a:r>
            <a:r>
              <a:rPr lang="tr-TR" cap="none" dirty="0"/>
              <a:t>çalışmasının iki danışman tarafından yönetildiği durumlarda uzmanlık alan dersleri, ilk danışman tarafından açılır ve ders yükü ilk danışmanın üzerinde tanımlanır.</a:t>
            </a:r>
          </a:p>
          <a:p>
            <a:pPr marL="0" indent="0">
              <a:spcBef>
                <a:spcPts val="0"/>
              </a:spcBef>
              <a:buNone/>
            </a:pPr>
            <a:r>
              <a:rPr lang="tr-TR" cap="none" dirty="0"/>
              <a:t>(</a:t>
            </a:r>
            <a:r>
              <a:rPr lang="tr-TR" cap="none" dirty="0" smtClean="0"/>
              <a:t>3) Uzmanlık </a:t>
            </a:r>
            <a:r>
              <a:rPr lang="tr-TR" cap="none" dirty="0"/>
              <a:t>alan dersi ile ilgili diğer esaslar Senato tarafından belirlenir.</a:t>
            </a:r>
          </a:p>
          <a:p>
            <a:pPr marL="0" indent="0">
              <a:spcBef>
                <a:spcPts val="0"/>
              </a:spcBef>
              <a:buNone/>
            </a:pPr>
            <a:r>
              <a:rPr lang="tr-TR" b="1" cap="none" dirty="0"/>
              <a:t>Kredi sistemi</a:t>
            </a:r>
          </a:p>
          <a:p>
            <a:pPr marL="0" indent="0">
              <a:spcBef>
                <a:spcPts val="0"/>
              </a:spcBef>
              <a:buNone/>
            </a:pPr>
            <a:r>
              <a:rPr lang="tr-TR" b="1" cap="none" dirty="0"/>
              <a:t>MADDE 22</a:t>
            </a:r>
            <a:r>
              <a:rPr lang="tr-TR" cap="none" dirty="0"/>
              <a:t> – (1) Kredi sistemi, ulusal kredi sistemi ve </a:t>
            </a:r>
            <a:r>
              <a:rPr lang="tr-TR" cap="none" dirty="0" err="1"/>
              <a:t>AKTS’ye</a:t>
            </a:r>
            <a:r>
              <a:rPr lang="tr-TR" cap="none" dirty="0"/>
              <a:t> göre düzenlenir.</a:t>
            </a:r>
          </a:p>
          <a:p>
            <a:pPr marL="0" indent="0">
              <a:spcBef>
                <a:spcPts val="0"/>
              </a:spcBef>
              <a:buNone/>
            </a:pPr>
            <a:r>
              <a:rPr lang="tr-TR" cap="none" dirty="0"/>
              <a:t>(</a:t>
            </a:r>
            <a:r>
              <a:rPr lang="tr-TR" cap="none" dirty="0" smtClean="0"/>
              <a:t>2) Bir </a:t>
            </a:r>
            <a:r>
              <a:rPr lang="tr-TR" cap="none" dirty="0"/>
              <a:t>lisansüstü dersin yarıyıl ulusal kredi değeri, bir yarıyıl devam eden bir dersin haftalık teorik ders saatinin tamamı ile haftalık uygulama veya laboratuvar saatinin yarısının toplamıdır.</a:t>
            </a:r>
          </a:p>
          <a:p>
            <a:pPr marL="0" indent="0">
              <a:spcBef>
                <a:spcPts val="0"/>
              </a:spcBef>
              <a:buNone/>
            </a:pPr>
            <a:r>
              <a:rPr lang="tr-TR" cap="none" dirty="0"/>
              <a:t>(</a:t>
            </a:r>
            <a:r>
              <a:rPr lang="tr-TR" cap="none" dirty="0" smtClean="0"/>
              <a:t>3) </a:t>
            </a:r>
            <a:r>
              <a:rPr lang="tr-TR" cap="none" dirty="0" err="1" smtClean="0"/>
              <a:t>AKTS’de</a:t>
            </a:r>
            <a:r>
              <a:rPr lang="tr-TR" cap="none" dirty="0" smtClean="0"/>
              <a:t> </a:t>
            </a:r>
            <a:r>
              <a:rPr lang="tr-TR" cap="none" dirty="0"/>
              <a:t>bir dersin kredisi; Türkiye’deki yükseköğretim yeterlilikleri göz önüne alınarak yedinci ve sekizinci düzeyler için belirlenen ve program bazında öngörülen bilgi, beceri ve yetkinliklerin kazandırılmasına dayalı haftalık öğrenci iş yükünü temsil eder.</a:t>
            </a:r>
          </a:p>
          <a:p>
            <a:pPr marL="0" indent="0">
              <a:spcBef>
                <a:spcPts val="0"/>
              </a:spcBef>
              <a:buNone/>
            </a:pPr>
            <a:r>
              <a:rPr lang="tr-TR" cap="none" dirty="0"/>
              <a:t>(</a:t>
            </a:r>
            <a:r>
              <a:rPr lang="tr-TR" cap="none" dirty="0" smtClean="0"/>
              <a:t>4) AKTS </a:t>
            </a:r>
            <a:r>
              <a:rPr lang="tr-TR" cap="none" dirty="0"/>
              <a:t>kullanımı ile ilgili diğer esaslar Senato tarafından belirlenir.</a:t>
            </a:r>
          </a:p>
          <a:p>
            <a:pPr marL="0" indent="0">
              <a:spcBef>
                <a:spcPts val="0"/>
              </a:spcBef>
              <a:buNone/>
            </a:pPr>
            <a:r>
              <a:rPr lang="tr-TR" b="1" cap="none" dirty="0"/>
              <a:t>Derslere kayıt</a:t>
            </a:r>
          </a:p>
          <a:p>
            <a:pPr marL="0" indent="0">
              <a:spcBef>
                <a:spcPts val="0"/>
              </a:spcBef>
              <a:buNone/>
            </a:pPr>
            <a:r>
              <a:rPr lang="tr-TR" b="1" cap="none" dirty="0"/>
              <a:t>MADDE 23 </a:t>
            </a:r>
            <a:r>
              <a:rPr lang="tr-TR" cap="none" dirty="0"/>
              <a:t>– (1) Öğrenciler, her akademik yarıyıl başında, akademik takvimde belirtilen süre içinde kayıtlarını yenilemek zorundadır. Kayıt yenileme yapılmadığında geçen süre, azami öğrenim süresinden sayılır.</a:t>
            </a:r>
          </a:p>
          <a:p>
            <a:pPr marL="0" indent="0">
              <a:spcBef>
                <a:spcPts val="0"/>
              </a:spcBef>
              <a:buNone/>
            </a:pPr>
            <a:r>
              <a:rPr lang="tr-TR" cap="none" dirty="0"/>
              <a:t>(</a:t>
            </a:r>
            <a:r>
              <a:rPr lang="tr-TR" cap="none" dirty="0" smtClean="0"/>
              <a:t>2) Mazeretleri </a:t>
            </a:r>
            <a:r>
              <a:rPr lang="tr-TR" cap="none" dirty="0"/>
              <a:t>nedeniyle ders kayıt süresini kaçıran öğrencilerin mazeretlerinin geçerlilikleri ile ilgili diğer esaslar Senato tarafından belirlenir.</a:t>
            </a:r>
          </a:p>
          <a:p>
            <a:pPr marL="0" indent="0">
              <a:spcBef>
                <a:spcPts val="0"/>
              </a:spcBef>
              <a:buNone/>
            </a:pPr>
            <a:r>
              <a:rPr lang="tr-TR" cap="none" dirty="0"/>
              <a:t>(</a:t>
            </a:r>
            <a:r>
              <a:rPr lang="tr-TR" cap="none" dirty="0" smtClean="0"/>
              <a:t>3) Ders </a:t>
            </a:r>
            <a:r>
              <a:rPr lang="tr-TR" cap="none" dirty="0"/>
              <a:t>kayıtları ile ilgili diğer esaslar Senato tarafından belirlenir.</a:t>
            </a:r>
          </a:p>
          <a:p>
            <a:pPr marL="0" indent="0">
              <a:spcBef>
                <a:spcPts val="0"/>
              </a:spcBef>
              <a:buNone/>
            </a:pPr>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3837113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grpId="0" nodeType="after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xEl>
                                              <p:pRg st="8" end="8"/>
                                            </p:txEl>
                                          </p:spTgt>
                                        </p:tgtEl>
                                        <p:attrNameLst>
                                          <p:attrName>style.visibility</p:attrName>
                                        </p:attrNameLst>
                                      </p:cBhvr>
                                      <p:to>
                                        <p:strVal val="visible"/>
                                      </p:to>
                                    </p:set>
                                    <p:anim calcmode="lin" valueType="num">
                                      <p:cBhvr additive="base">
                                        <p:cTn id="5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 presetClass="entr" presetSubtype="4" fill="hold" grpId="0" nodeType="after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 calcmode="lin" valueType="num">
                                      <p:cBhvr additive="base">
                                        <p:cTn id="5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61" fill="hold">
                            <p:stCondLst>
                              <p:cond delay="1000"/>
                            </p:stCondLst>
                            <p:childTnLst>
                              <p:par>
                                <p:cTn id="62" presetID="2" presetClass="entr" presetSubtype="4" fill="hold" grpId="0" nodeType="afterEffect">
                                  <p:stCondLst>
                                    <p:cond delay="0"/>
                                  </p:stCondLst>
                                  <p:childTnLst>
                                    <p:set>
                                      <p:cBhvr>
                                        <p:cTn id="63" dur="1" fill="hold">
                                          <p:stCondLst>
                                            <p:cond delay="0"/>
                                          </p:stCondLst>
                                        </p:cTn>
                                        <p:tgtEl>
                                          <p:spTgt spid="5">
                                            <p:txEl>
                                              <p:pRg st="10" end="10"/>
                                            </p:txEl>
                                          </p:spTgt>
                                        </p:tgtEl>
                                        <p:attrNameLst>
                                          <p:attrName>style.visibility</p:attrName>
                                        </p:attrNameLst>
                                      </p:cBhvr>
                                      <p:to>
                                        <p:strVal val="visible"/>
                                      </p:to>
                                    </p:set>
                                    <p:anim calcmode="lin" valueType="num">
                                      <p:cBhvr additive="base">
                                        <p:cTn id="64"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6" fill="hold">
                            <p:stCondLst>
                              <p:cond delay="1500"/>
                            </p:stCondLst>
                            <p:childTnLst>
                              <p:par>
                                <p:cTn id="67" presetID="2" presetClass="entr" presetSubtype="4" fill="hold" grpId="0" nodeType="afterEffect">
                                  <p:stCondLst>
                                    <p:cond delay="0"/>
                                  </p:stCondLst>
                                  <p:childTnLst>
                                    <p:set>
                                      <p:cBhvr>
                                        <p:cTn id="68" dur="1" fill="hold">
                                          <p:stCondLst>
                                            <p:cond delay="0"/>
                                          </p:stCondLst>
                                        </p:cTn>
                                        <p:tgtEl>
                                          <p:spTgt spid="5">
                                            <p:txEl>
                                              <p:pRg st="11" end="11"/>
                                            </p:txEl>
                                          </p:spTgt>
                                        </p:tgtEl>
                                        <p:attrNameLst>
                                          <p:attrName>style.visibility</p:attrName>
                                        </p:attrNameLst>
                                      </p:cBhvr>
                                      <p:to>
                                        <p:strVal val="visible"/>
                                      </p:to>
                                    </p:set>
                                    <p:anim calcmode="lin" valueType="num">
                                      <p:cBhvr additive="base">
                                        <p:cTn id="6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71" fill="hold">
                            <p:stCondLst>
                              <p:cond delay="2000"/>
                            </p:stCondLst>
                            <p:childTnLst>
                              <p:par>
                                <p:cTn id="72" presetID="2" presetClass="entr" presetSubtype="4" fill="hold" grpId="0" nodeType="afterEffect">
                                  <p:stCondLst>
                                    <p:cond delay="0"/>
                                  </p:stCondLst>
                                  <p:childTnLst>
                                    <p:set>
                                      <p:cBhvr>
                                        <p:cTn id="73" dur="1" fill="hold">
                                          <p:stCondLst>
                                            <p:cond delay="0"/>
                                          </p:stCondLst>
                                        </p:cTn>
                                        <p:tgtEl>
                                          <p:spTgt spid="5">
                                            <p:txEl>
                                              <p:pRg st="12" end="12"/>
                                            </p:txEl>
                                          </p:spTgt>
                                        </p:tgtEl>
                                        <p:attrNameLst>
                                          <p:attrName>style.visibility</p:attrName>
                                        </p:attrNameLst>
                                      </p:cBhvr>
                                      <p:to>
                                        <p:strVal val="visible"/>
                                      </p:to>
                                    </p:set>
                                    <p:anim calcmode="lin" valueType="num">
                                      <p:cBhvr additive="base">
                                        <p:cTn id="74"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5">
                                            <p:txEl>
                                              <p:pRg st="13" end="13"/>
                                            </p:txEl>
                                          </p:spTgt>
                                        </p:tgtEl>
                                        <p:attrNameLst>
                                          <p:attrName>style.visibility</p:attrName>
                                        </p:attrNameLst>
                                      </p:cBhvr>
                                      <p:to>
                                        <p:strVal val="visible"/>
                                      </p:to>
                                    </p:set>
                                    <p:anim calcmode="lin" valueType="num">
                                      <p:cBhvr additive="base">
                                        <p:cTn id="80"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82" fill="hold">
                            <p:stCondLst>
                              <p:cond delay="500"/>
                            </p:stCondLst>
                            <p:childTnLst>
                              <p:par>
                                <p:cTn id="83" presetID="2" presetClass="entr" presetSubtype="4" fill="hold" grpId="0" nodeType="afterEffect">
                                  <p:stCondLst>
                                    <p:cond delay="0"/>
                                  </p:stCondLst>
                                  <p:childTnLst>
                                    <p:set>
                                      <p:cBhvr>
                                        <p:cTn id="84" dur="1" fill="hold">
                                          <p:stCondLst>
                                            <p:cond delay="0"/>
                                          </p:stCondLst>
                                        </p:cTn>
                                        <p:tgtEl>
                                          <p:spTgt spid="5">
                                            <p:txEl>
                                              <p:pRg st="14" end="14"/>
                                            </p:txEl>
                                          </p:spTgt>
                                        </p:tgtEl>
                                        <p:attrNameLst>
                                          <p:attrName>style.visibility</p:attrName>
                                        </p:attrNameLst>
                                      </p:cBhvr>
                                      <p:to>
                                        <p:strVal val="visible"/>
                                      </p:to>
                                    </p:set>
                                    <p:anim calcmode="lin" valueType="num">
                                      <p:cBhvr additive="base">
                                        <p:cTn id="85"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par>
                          <p:cTn id="87" fill="hold">
                            <p:stCondLst>
                              <p:cond delay="1000"/>
                            </p:stCondLst>
                            <p:childTnLst>
                              <p:par>
                                <p:cTn id="88" presetID="2" presetClass="entr" presetSubtype="4" fill="hold" grpId="0" nodeType="afterEffect">
                                  <p:stCondLst>
                                    <p:cond delay="0"/>
                                  </p:stCondLst>
                                  <p:childTnLst>
                                    <p:set>
                                      <p:cBhvr>
                                        <p:cTn id="89" dur="1" fill="hold">
                                          <p:stCondLst>
                                            <p:cond delay="0"/>
                                          </p:stCondLst>
                                        </p:cTn>
                                        <p:tgtEl>
                                          <p:spTgt spid="5">
                                            <p:txEl>
                                              <p:pRg st="15" end="15"/>
                                            </p:txEl>
                                          </p:spTgt>
                                        </p:tgtEl>
                                        <p:attrNameLst>
                                          <p:attrName>style.visibility</p:attrName>
                                        </p:attrNameLst>
                                      </p:cBhvr>
                                      <p:to>
                                        <p:strVal val="visible"/>
                                      </p:to>
                                    </p:set>
                                    <p:anim calcmode="lin" valueType="num">
                                      <p:cBhvr additive="base">
                                        <p:cTn id="90"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par>
                          <p:cTn id="92" fill="hold">
                            <p:stCondLst>
                              <p:cond delay="1500"/>
                            </p:stCondLst>
                            <p:childTnLst>
                              <p:par>
                                <p:cTn id="93" presetID="2" presetClass="entr" presetSubtype="4" fill="hold" grpId="0" nodeType="afterEffect">
                                  <p:stCondLst>
                                    <p:cond delay="0"/>
                                  </p:stCondLst>
                                  <p:childTnLst>
                                    <p:set>
                                      <p:cBhvr>
                                        <p:cTn id="94" dur="1" fill="hold">
                                          <p:stCondLst>
                                            <p:cond delay="0"/>
                                          </p:stCondLst>
                                        </p:cTn>
                                        <p:tgtEl>
                                          <p:spTgt spid="5">
                                            <p:txEl>
                                              <p:pRg st="16" end="16"/>
                                            </p:txEl>
                                          </p:spTgt>
                                        </p:tgtEl>
                                        <p:attrNameLst>
                                          <p:attrName>style.visibility</p:attrName>
                                        </p:attrNameLst>
                                      </p:cBhvr>
                                      <p:to>
                                        <p:strVal val="visible"/>
                                      </p:to>
                                    </p:set>
                                    <p:anim calcmode="lin" valueType="num">
                                      <p:cBhvr additive="base">
                                        <p:cTn id="95"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is Teması">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2056</TotalTime>
  <Words>6738</Words>
  <Application>Microsoft Office PowerPoint</Application>
  <PresentationFormat>Geniş ekran</PresentationFormat>
  <Paragraphs>329</Paragraphs>
  <Slides>24</Slides>
  <Notes>22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Arial</vt:lpstr>
      <vt:lpstr>Cambria</vt:lpstr>
      <vt:lpstr>Tw Cen MT</vt:lpstr>
      <vt:lpstr>Damla</vt:lpstr>
      <vt:lpstr>PowerPoint Sunusu</vt:lpstr>
      <vt:lpstr>PowerPoint Sunusu</vt:lpstr>
      <vt:lpstr> BİRİNCİ BÖLÜM Amaç, Kapsam, Dayanak ve Tanımlar </vt:lpstr>
      <vt:lpstr> BİRİNCİ BÖLÜM Amaç, Kapsam, Dayanak ve Tanımlar </vt:lpstr>
      <vt:lpstr> İKİNCİ BÖLÜM Lisansüstü Programlar ile İlgili Genel Esaslar </vt:lpstr>
      <vt:lpstr> ÜÇÜNCÜ BÖLÜM Programlara Öğrenci Kabulü  </vt:lpstr>
      <vt:lpstr> ÜÇÜNCÜ BÖLÜM Programlara Öğrenci Kabulü  </vt:lpstr>
      <vt:lpstr> ÜÇÜNCÜ BÖLÜM Programlara Öğrenci Kabulü  </vt:lpstr>
      <vt:lpstr> DÖRDÜNCÜ BÖLÜM Eğitim Öğretim ile İlgili Genel Esaslar  </vt:lpstr>
      <vt:lpstr> DÖRDÜNCÜ BÖLÜM Eğitim Öğretim ile İlgili Genel Esaslar  </vt:lpstr>
      <vt:lpstr> DÖRDÜNCÜ BÖLÜM Eğitim Öğretim ile İlgili Genel Esaslar  </vt:lpstr>
      <vt:lpstr> DÖRDÜNCÜ BÖLÜM Eğitim Öğretim ile İlgili Genel Esaslar  </vt:lpstr>
      <vt:lpstr> BEŞİNCİ BÖLÜM Tezli Yüksek Lisans Programı </vt:lpstr>
      <vt:lpstr> BEŞİNCİ BÖLÜM Tezli Yüksek Lisans Programı </vt:lpstr>
      <vt:lpstr> BEŞİNCİ BÖLÜM Tezli Yüksek Lisans Programı </vt:lpstr>
      <vt:lpstr> ALTINCI BÖLÜM Tezsiz Yüksek Lisans Programı </vt:lpstr>
      <vt:lpstr> YEDİNCİ BÖLÜM Doktora Programı </vt:lpstr>
      <vt:lpstr> YEDİNCİ BÖLÜM Doktora Programı </vt:lpstr>
      <vt:lpstr> YEDİNCİ BÖLÜM Doktora Programı </vt:lpstr>
      <vt:lpstr> YEDİNCİ BÖLÜM Doktora Programı </vt:lpstr>
      <vt:lpstr> YEDİNCİ BÖLÜM Doktora Programı </vt:lpstr>
      <vt:lpstr> YEDİNCİ BÖLÜM Doktora Programı </vt:lpstr>
      <vt:lpstr> SEKİZİNCİ BÖLÜM Çeşitli ve Son Hükümler </vt:lpstr>
      <vt:lpstr>BENİ DİNLEDİĞİNİZ İÇİN TEŞEKKÜR EDERİM.</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GÜMÜŞHANE ÜNİVERSİTESİ 2019-2020 eğitim-öğretim yılı YÜKSEKÖĞRETİM KURUMLARININ YENİ BÖLÜM/PROGRAM/LİSANSÜSTÜ PROGRAM AÇMA PLANLAMALARINA İLİŞKİN BİLGİLER</dc:title>
  <dc:creator>niyazikaradeniz</dc:creator>
  <cp:lastModifiedBy>Niyazi KARADENIZ</cp:lastModifiedBy>
  <cp:revision>540</cp:revision>
  <cp:lastPrinted>2019-12-11T07:36:04Z</cp:lastPrinted>
  <dcterms:created xsi:type="dcterms:W3CDTF">2019-11-29T12:49:23Z</dcterms:created>
  <dcterms:modified xsi:type="dcterms:W3CDTF">2020-11-18T11:33:50Z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