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68" r:id="rId2"/>
    <p:sldId id="270" r:id="rId3"/>
    <p:sldId id="256" r:id="rId4"/>
    <p:sldId id="258" r:id="rId5"/>
    <p:sldId id="259" r:id="rId6"/>
    <p:sldId id="260" r:id="rId7"/>
    <p:sldId id="261" r:id="rId8"/>
    <p:sldId id="262" r:id="rId9"/>
    <p:sldId id="263" r:id="rId10"/>
    <p:sldId id="264" r:id="rId11"/>
    <p:sldId id="271" r:id="rId12"/>
    <p:sldId id="265"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FE5D0-819A-438E-883C-C968551F9399}" type="doc">
      <dgm:prSet loTypeId="urn:microsoft.com/office/officeart/2005/8/layout/process1" loCatId="process" qsTypeId="urn:microsoft.com/office/officeart/2005/8/quickstyle/simple1" qsCatId="simple" csTypeId="urn:microsoft.com/office/officeart/2005/8/colors/accent0_3" csCatId="mainScheme" phldr="1"/>
      <dgm:spPr/>
    </dgm:pt>
    <dgm:pt modelId="{C8DA5246-6661-4072-8759-1EAB4E8CDBFD}" type="pres">
      <dgm:prSet presAssocID="{FCBFE5D0-819A-438E-883C-C968551F9399}" presName="Name0" presStyleCnt="0">
        <dgm:presLayoutVars>
          <dgm:dir/>
          <dgm:resizeHandles val="exact"/>
        </dgm:presLayoutVars>
      </dgm:prSet>
      <dgm:spPr/>
    </dgm:pt>
  </dgm:ptLst>
  <dgm:cxnLst>
    <dgm:cxn modelId="{A6606085-9116-4B73-A900-70A672B1B421}" type="presOf" srcId="{FCBFE5D0-819A-438E-883C-C968551F9399}" destId="{C8DA5246-6661-4072-8759-1EAB4E8CDBF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D9F21-B81F-428A-A6B9-260A7F4C5624}" type="datetimeFigureOut">
              <a:rPr lang="tr-TR" smtClean="0"/>
              <a:t>28.04.2018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EFD01-E7CA-40A6-A0FE-FB05808D9ACC}" type="slidenum">
              <a:rPr lang="tr-TR" smtClean="0"/>
              <a:t>‹#›</a:t>
            </a:fld>
            <a:endParaRPr lang="tr-TR"/>
          </a:p>
        </p:txBody>
      </p:sp>
    </p:spTree>
    <p:extLst>
      <p:ext uri="{BB962C8B-B14F-4D97-AF65-F5344CB8AC3E}">
        <p14:creationId xmlns:p14="http://schemas.microsoft.com/office/powerpoint/2010/main" val="161134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8EFD01-E7CA-40A6-A0FE-FB05808D9ACC}" type="slidenum">
              <a:rPr lang="tr-TR" smtClean="0"/>
              <a:t>10</a:t>
            </a:fld>
            <a:endParaRPr lang="tr-TR"/>
          </a:p>
        </p:txBody>
      </p:sp>
    </p:spTree>
    <p:extLst>
      <p:ext uri="{BB962C8B-B14F-4D97-AF65-F5344CB8AC3E}">
        <p14:creationId xmlns:p14="http://schemas.microsoft.com/office/powerpoint/2010/main" val="1295797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24E4DEFC-FDC1-426A-BA87-CF5E6567F425}" type="datetimeFigureOut">
              <a:rPr lang="tr-TR" smtClean="0"/>
              <a:t>28.04.2018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4E4DEFC-FDC1-426A-BA87-CF5E6567F425}" type="datetimeFigureOut">
              <a:rPr lang="tr-TR" smtClean="0"/>
              <a:t>28.04.2018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E4DEFC-FDC1-426A-BA87-CF5E6567F425}" type="datetimeFigureOut">
              <a:rPr lang="tr-TR" smtClean="0"/>
              <a:t>28.04.2018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E4DEFC-FDC1-426A-BA87-CF5E6567F425}" type="datetimeFigureOut">
              <a:rPr lang="tr-TR" smtClean="0"/>
              <a:t>28.04.2018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E4DEFC-FDC1-426A-BA87-CF5E6567F425}" type="datetimeFigureOut">
              <a:rPr lang="tr-TR" smtClean="0"/>
              <a:t>28.04.2018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4E4DEFC-FDC1-426A-BA87-CF5E6567F425}" type="datetimeFigureOut">
              <a:rPr lang="tr-TR" smtClean="0"/>
              <a:t>28.04.2018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24E4DEFC-FDC1-426A-BA87-CF5E6567F425}" type="datetimeFigureOut">
              <a:rPr lang="tr-TR" smtClean="0"/>
              <a:t>28.04.2018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4E4DEFC-FDC1-426A-BA87-CF5E6567F425}" type="datetimeFigureOut">
              <a:rPr lang="tr-TR" smtClean="0"/>
              <a:t>28.04.2018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1B69B54-C778-4C88-900A-3F980905AFA3}"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E4DEFC-FDC1-426A-BA87-CF5E6567F425}" type="datetimeFigureOut">
              <a:rPr lang="tr-TR" smtClean="0"/>
              <a:t>28.04.2018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E4DEFC-FDC1-426A-BA87-CF5E6567F425}" type="datetimeFigureOut">
              <a:rPr lang="tr-TR" smtClean="0"/>
              <a:t>28.04.2018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E4DEFC-FDC1-426A-BA87-CF5E6567F425}" type="datetimeFigureOut">
              <a:rPr lang="tr-TR" smtClean="0"/>
              <a:t>28.04.2018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E4DEFC-FDC1-426A-BA87-CF5E6567F425}" type="datetimeFigureOut">
              <a:rPr lang="tr-TR" smtClean="0"/>
              <a:t>28.04.2018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1B69B54-C778-4C88-900A-3F980905AFA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4797152"/>
            <a:ext cx="6400800" cy="685800"/>
          </a:xfrm>
        </p:spPr>
        <p:txBody>
          <a:bodyPr>
            <a:normAutofit fontScale="90000"/>
          </a:bodyPr>
          <a:lstStyle/>
          <a:p>
            <a:r>
              <a:rPr lang="tr-TR" b="1" cap="none" dirty="0" smtClean="0"/>
              <a:t>Prof. Dr. Peyami </a:t>
            </a:r>
            <a:r>
              <a:rPr lang="tr-TR" b="1" cap="none" dirty="0" smtClean="0">
                <a:latin typeface="Comic Sans MS" panose="030F0702030302020204" pitchFamily="66" charset="0"/>
              </a:rPr>
              <a:t>BATTAL</a:t>
            </a:r>
            <a:r>
              <a:rPr lang="tr-TR" cap="none" dirty="0" smtClean="0"/>
              <a:t/>
            </a:r>
            <a:br>
              <a:rPr lang="tr-TR" cap="none" dirty="0" smtClean="0"/>
            </a:br>
            <a:r>
              <a:rPr lang="tr-TR" b="1" cap="none" dirty="0" smtClean="0"/>
              <a:t>Rektör</a:t>
            </a:r>
            <a:endParaRPr lang="tr-TR" b="1" cap="none"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268760"/>
            <a:ext cx="3048000" cy="3048000"/>
          </a:xfrm>
        </p:spPr>
      </p:pic>
    </p:spTree>
    <p:extLst>
      <p:ext uri="{BB962C8B-B14F-4D97-AF65-F5344CB8AC3E}">
        <p14:creationId xmlns:p14="http://schemas.microsoft.com/office/powerpoint/2010/main" val="29820239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619672" y="1124744"/>
            <a:ext cx="5832648" cy="1872208"/>
          </a:xfrm>
          <a:prstGeom prst="roundRect">
            <a:avLst/>
          </a:prstGeom>
          <a:solidFill>
            <a:srgbClr val="00B05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Mezun olmak için gerekli bütün derslerden geçer not aldıkları hâlde yönetmeliklerinde başarılı sayılabilmeleri için öngörülen not ortalamalarını sağlayamamaları sebebiyle ilişikleri kesilme durumuna gelen son dönem öğrencilerine not ortalamalarını yükseltmek üzere diledikleri derslerden sınırsız sınav hakkı tanınır.</a:t>
            </a:r>
          </a:p>
          <a:p>
            <a:pPr algn="ctr"/>
            <a:r>
              <a:rPr lang="tr-TR" sz="1600" dirty="0"/>
              <a:t>Sınırsız hak kullanma durumunda olan öğrenciler sınava girdiği ders başına öğrenci katkı payını/öğrenim ücretini ödemeye devam ederler.</a:t>
            </a:r>
          </a:p>
        </p:txBody>
      </p:sp>
      <p:sp>
        <p:nvSpPr>
          <p:cNvPr id="4" name="Yuvarlatılmış Dikdörtgen 3"/>
          <p:cNvSpPr/>
          <p:nvPr/>
        </p:nvSpPr>
        <p:spPr>
          <a:xfrm>
            <a:off x="2267057" y="3501008"/>
            <a:ext cx="4536504" cy="1080120"/>
          </a:xfrm>
          <a:prstGeom prst="roundRect">
            <a:avLst/>
          </a:prstGeom>
          <a:solidFill>
            <a:srgbClr val="00B05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Açılacak sınavlara, üst üste veya aralıklı olarak toplam üç eğitim-öğretim yılı hiç girmeyen öğrenci, sınırsız sınav hakkından vazgeçmiş sayılır ve bu haktan yararlanamaz.</a:t>
            </a:r>
          </a:p>
        </p:txBody>
      </p:sp>
      <p:sp>
        <p:nvSpPr>
          <p:cNvPr id="5" name="Yuvarlatılmış Dikdörtgen 4"/>
          <p:cNvSpPr/>
          <p:nvPr/>
        </p:nvSpPr>
        <p:spPr>
          <a:xfrm>
            <a:off x="3347864" y="5153707"/>
            <a:ext cx="2376264" cy="504056"/>
          </a:xfrm>
          <a:prstGeom prst="roundRect">
            <a:avLst/>
          </a:prstGeom>
          <a:solidFill>
            <a:srgbClr val="FF000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KAYDI SİLİNİR.</a:t>
            </a:r>
          </a:p>
        </p:txBody>
      </p:sp>
      <p:cxnSp>
        <p:nvCxnSpPr>
          <p:cNvPr id="7" name="Düz Ok Bağlayıcısı 6"/>
          <p:cNvCxnSpPr/>
          <p:nvPr/>
        </p:nvCxnSpPr>
        <p:spPr>
          <a:xfrm>
            <a:off x="4535309" y="299695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4644008" y="4754551"/>
            <a:ext cx="936104" cy="216024"/>
          </a:xfrm>
          <a:prstGeom prst="roundRect">
            <a:avLst/>
          </a:prstGeom>
          <a:solidFill>
            <a:schemeClr val="tx1">
              <a:lumMod val="85000"/>
              <a:lumOff val="1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SONUÇ</a:t>
            </a:r>
            <a:endParaRPr lang="tr-TR" sz="1600" dirty="0"/>
          </a:p>
        </p:txBody>
      </p:sp>
      <p:cxnSp>
        <p:nvCxnSpPr>
          <p:cNvPr id="10" name="Düz Ok Bağlayıcısı 9"/>
          <p:cNvCxnSpPr/>
          <p:nvPr/>
        </p:nvCxnSpPr>
        <p:spPr>
          <a:xfrm>
            <a:off x="4535996" y="4577643"/>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7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477416"/>
          </a:xfrm>
        </p:spPr>
        <p:txBody>
          <a:bodyPr>
            <a:normAutofit/>
          </a:bodyPr>
          <a:lstStyle/>
          <a:p>
            <a:r>
              <a:rPr lang="tr-TR" sz="2000" cap="none" dirty="0" smtClean="0"/>
              <a:t>44 </a:t>
            </a:r>
            <a:r>
              <a:rPr lang="tr-TR" sz="2000" cap="none" dirty="0" err="1" smtClean="0"/>
              <a:t>ncü</a:t>
            </a:r>
            <a:r>
              <a:rPr lang="tr-TR" sz="2000" cap="none" dirty="0" smtClean="0"/>
              <a:t> maddenin (c)fıkrasının 4 </a:t>
            </a:r>
            <a:r>
              <a:rPr lang="tr-TR" sz="2000" cap="none" dirty="0" err="1" smtClean="0"/>
              <a:t>ncü</a:t>
            </a:r>
            <a:r>
              <a:rPr lang="tr-TR" sz="2000" cap="none" dirty="0" smtClean="0"/>
              <a:t> bendi</a:t>
            </a:r>
            <a:endParaRPr lang="tr-TR" sz="2000" cap="none" dirty="0"/>
          </a:p>
        </p:txBody>
      </p:sp>
      <p:sp>
        <p:nvSpPr>
          <p:cNvPr id="3" name="İçerik Yer Tutucusu 2"/>
          <p:cNvSpPr>
            <a:spLocks noGrp="1"/>
          </p:cNvSpPr>
          <p:nvPr>
            <p:ph idx="1"/>
          </p:nvPr>
        </p:nvSpPr>
        <p:spPr/>
        <p:txBody>
          <a:bodyPr>
            <a:normAutofit fontScale="62500" lnSpcReduction="20000"/>
          </a:bodyPr>
          <a:lstStyle/>
          <a:p>
            <a:pPr algn="just"/>
            <a:r>
              <a:rPr lang="tr-TR" dirty="0"/>
              <a:t>Derslere devam yükümlülüklerini yerine getirdikleri hâlde, yıl içi ve yıl sonu sınav </a:t>
            </a:r>
            <a:r>
              <a:rPr lang="tr-TR" dirty="0" smtClean="0"/>
              <a:t>yükümlülüklerini </a:t>
            </a:r>
            <a:r>
              <a:rPr lang="tr-TR" dirty="0"/>
              <a:t>bu maddede belirtilen hükümlere uygun olarak yerine getiremedikleri için öğretim kurumları ile ilişiği kesilen hazırlık sınıfı ve birinci sınıfta en fazla bir dersten, ara sınıflarda ise en fazla üç dersten başarısız olan öğrencilere üç yıl içinde kullanacakları üç sınav hakkı, not ortalamasını tutturamadıkları için hazırlık sınıfı dâhil ara sınıflarda da sene kaybeden öğrencilere diledikleri üç dersten bir sınav hakkı verilir. Sınav hakkı verilenler, yıl içi veya yıl sonu sınavı olduğuna bakılmaksızın başvurmaları hâlinde üniversite veya yüksek teknoloji enstitülerinin her eğitim-öğretim yılı başında açacakları sınavlara alınırlar. Sınavların sonunda sorumlu oldukları tüm dersleri başaranların kayıtları yeniden yapılır ve öğrenimlerine kaldıkları yerden devam ederler. Bu durumda olan öğrencilerin sınavlara girdikleri süre, öğrenim süresinden sayılmaz. Bu sınavlara katılan öğrenciler öğrencilik haklarından hiçbir şekilde yararlanamazlar</a:t>
            </a:r>
            <a:r>
              <a:rPr lang="tr-TR" dirty="0" smtClean="0"/>
              <a:t>. </a:t>
            </a:r>
          </a:p>
          <a:p>
            <a:pPr algn="ctr"/>
            <a:r>
              <a:rPr lang="tr-TR" sz="5100" dirty="0"/>
              <a:t>?</a:t>
            </a:r>
          </a:p>
        </p:txBody>
      </p:sp>
    </p:spTree>
    <p:extLst>
      <p:ext uri="{BB962C8B-B14F-4D97-AF65-F5344CB8AC3E}">
        <p14:creationId xmlns:p14="http://schemas.microsoft.com/office/powerpoint/2010/main" val="3231744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96752"/>
            <a:ext cx="7200800" cy="685800"/>
          </a:xfrm>
        </p:spPr>
        <p:txBody>
          <a:bodyPr>
            <a:normAutofit/>
          </a:bodyPr>
          <a:lstStyle/>
          <a:p>
            <a:r>
              <a:rPr lang="tr-TR" sz="2400" b="1" dirty="0" smtClean="0"/>
              <a:t>DİNLEDİĞİNİZ İÇİN TEŞEKKÜRLER</a:t>
            </a:r>
            <a:endParaRPr lang="tr-TR" sz="24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155" y="2438400"/>
            <a:ext cx="4575690" cy="3048000"/>
          </a:xfrm>
        </p:spPr>
      </p:pic>
    </p:spTree>
    <p:extLst>
      <p:ext uri="{BB962C8B-B14F-4D97-AF65-F5344CB8AC3E}">
        <p14:creationId xmlns:p14="http://schemas.microsoft.com/office/powerpoint/2010/main" val="158365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869160"/>
            <a:ext cx="6400800" cy="685800"/>
          </a:xfrm>
        </p:spPr>
        <p:txBody>
          <a:bodyPr>
            <a:normAutofit fontScale="90000"/>
          </a:bodyPr>
          <a:lstStyle/>
          <a:p>
            <a:r>
              <a:rPr lang="tr-TR" b="1" cap="none" dirty="0">
                <a:latin typeface="Comic Sans MS" panose="030F0702030302020204" pitchFamily="66" charset="0"/>
              </a:rPr>
              <a:t>M</a:t>
            </a:r>
            <a:r>
              <a:rPr lang="tr-TR" b="1" cap="none" dirty="0" smtClean="0">
                <a:latin typeface="Comic Sans MS" panose="030F0702030302020204" pitchFamily="66" charset="0"/>
              </a:rPr>
              <a:t>ehmet </a:t>
            </a:r>
            <a:r>
              <a:rPr lang="tr-TR" b="1" cap="none" dirty="0">
                <a:latin typeface="Comic Sans MS" panose="030F0702030302020204" pitchFamily="66" charset="0"/>
              </a:rPr>
              <a:t>E</a:t>
            </a:r>
            <a:r>
              <a:rPr lang="tr-TR" b="1" cap="none" dirty="0" smtClean="0">
                <a:latin typeface="Comic Sans MS" panose="030F0702030302020204" pitchFamily="66" charset="0"/>
              </a:rPr>
              <a:t>min DEMİRÖRS</a:t>
            </a:r>
            <a:br>
              <a:rPr lang="tr-TR" b="1" cap="none" dirty="0" smtClean="0">
                <a:latin typeface="Comic Sans MS" panose="030F0702030302020204" pitchFamily="66" charset="0"/>
              </a:rPr>
            </a:br>
            <a:r>
              <a:rPr lang="tr-TR" b="1" cap="none" dirty="0" smtClean="0">
                <a:latin typeface="Comic Sans MS" panose="030F0702030302020204" pitchFamily="66" charset="0"/>
              </a:rPr>
              <a:t>Daire Başkanı</a:t>
            </a:r>
            <a:endParaRPr lang="tr-TR" b="1" cap="none" dirty="0">
              <a:latin typeface="Comic Sans MS" panose="030F0702030302020204" pitchFamily="66"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196752"/>
            <a:ext cx="4539857" cy="3048000"/>
          </a:xfrm>
        </p:spPr>
      </p:pic>
    </p:spTree>
    <p:extLst>
      <p:ext uri="{BB962C8B-B14F-4D97-AF65-F5344CB8AC3E}">
        <p14:creationId xmlns:p14="http://schemas.microsoft.com/office/powerpoint/2010/main" val="922211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412776"/>
            <a:ext cx="7920880" cy="1800200"/>
          </a:xfrm>
        </p:spPr>
        <p:txBody>
          <a:bodyPr>
            <a:noAutofit/>
          </a:bodyPr>
          <a:lstStyle/>
          <a:p>
            <a:r>
              <a:rPr lang="tr-TR" sz="2800" b="1" dirty="0"/>
              <a:t>2547 </a:t>
            </a:r>
            <a:r>
              <a:rPr lang="tr-TR" sz="2800" b="1" dirty="0" err="1" smtClean="0"/>
              <a:t>SayIlI</a:t>
            </a:r>
            <a:r>
              <a:rPr lang="tr-TR" sz="2800" b="1" dirty="0" smtClean="0"/>
              <a:t> </a:t>
            </a:r>
            <a:r>
              <a:rPr lang="tr-TR" sz="2800" b="1" dirty="0"/>
              <a:t>Kanunun 44. Maddesinin (c) </a:t>
            </a:r>
            <a:r>
              <a:rPr lang="tr-TR" sz="2800" b="1" dirty="0" err="1" smtClean="0"/>
              <a:t>FIkrasIna</a:t>
            </a:r>
            <a:r>
              <a:rPr lang="tr-TR" sz="2800" b="1" dirty="0" smtClean="0"/>
              <a:t> </a:t>
            </a:r>
            <a:r>
              <a:rPr lang="tr-TR" sz="2800" b="1" dirty="0"/>
              <a:t>Göre Ek </a:t>
            </a:r>
            <a:r>
              <a:rPr lang="tr-TR" sz="2800" b="1" dirty="0" err="1" smtClean="0"/>
              <a:t>SInavlarIn</a:t>
            </a:r>
            <a:r>
              <a:rPr lang="tr-TR" sz="2800" b="1" dirty="0" smtClean="0"/>
              <a:t> </a:t>
            </a:r>
            <a:r>
              <a:rPr lang="tr-TR" sz="2800" dirty="0"/>
              <a:t/>
            </a:r>
            <a:br>
              <a:rPr lang="tr-TR" sz="2800" dirty="0"/>
            </a:br>
            <a:r>
              <a:rPr lang="tr-TR" sz="2800" b="1" dirty="0"/>
              <a:t>  </a:t>
            </a:r>
            <a:r>
              <a:rPr lang="tr-TR" sz="2800" b="1" dirty="0" smtClean="0"/>
              <a:t>Uygulanma </a:t>
            </a:r>
            <a:r>
              <a:rPr lang="tr-TR" sz="2800" b="1" dirty="0" err="1" smtClean="0"/>
              <a:t>İlkelerİ</a:t>
            </a:r>
            <a:r>
              <a:rPr lang="tr-TR" sz="2800" b="1" dirty="0" smtClean="0"/>
              <a:t> ve</a:t>
            </a:r>
            <a:br>
              <a:rPr lang="tr-TR" sz="2800" b="1" dirty="0" smtClean="0"/>
            </a:br>
            <a:r>
              <a:rPr lang="tr-TR" sz="2800" b="1" dirty="0" smtClean="0"/>
              <a:t>süreler</a:t>
            </a:r>
            <a:r>
              <a:rPr lang="tr-TR" sz="2800" b="1" dirty="0" smtClean="0"/>
              <a:t> </a:t>
            </a:r>
            <a:endParaRPr lang="tr-TR" sz="2800" dirty="0"/>
          </a:p>
        </p:txBody>
      </p:sp>
      <p:sp>
        <p:nvSpPr>
          <p:cNvPr id="3" name="Alt Başlık 2"/>
          <p:cNvSpPr>
            <a:spLocks noGrp="1"/>
          </p:cNvSpPr>
          <p:nvPr>
            <p:ph type="subTitle" idx="1"/>
          </p:nvPr>
        </p:nvSpPr>
        <p:spPr>
          <a:xfrm>
            <a:off x="827584" y="3886200"/>
            <a:ext cx="7560840" cy="1752600"/>
          </a:xfrm>
        </p:spPr>
        <p:txBody>
          <a:bodyPr>
            <a:normAutofit fontScale="92500"/>
          </a:bodyPr>
          <a:lstStyle/>
          <a:p>
            <a:r>
              <a:rPr lang="tr-TR" dirty="0">
                <a:latin typeface="00309" panose="00000400000000000000" pitchFamily="2" charset="0"/>
              </a:rPr>
              <a:t>6569 Sayılı Kanunla değiştirilen 2547 Sayılı Kanunun 44. Maddesinin (c) fıkrasına göre azami öğrenim sürelerini dolduran öğrencilere ilişkin yapılacak işlemleri anlatmaya çalışacağım.</a:t>
            </a:r>
          </a:p>
        </p:txBody>
      </p:sp>
    </p:spTree>
    <p:extLst>
      <p:ext uri="{BB962C8B-B14F-4D97-AF65-F5344CB8AC3E}">
        <p14:creationId xmlns:p14="http://schemas.microsoft.com/office/powerpoint/2010/main" val="29227409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295400"/>
            <a:ext cx="7128792" cy="685800"/>
          </a:xfrm>
        </p:spPr>
        <p:txBody>
          <a:bodyPr>
            <a:normAutofit fontScale="90000"/>
          </a:bodyPr>
          <a:lstStyle/>
          <a:p>
            <a:r>
              <a:rPr lang="tr-TR" b="1" dirty="0"/>
              <a:t>AZAMİ ÖĞRENİM SÜRELERİ</a:t>
            </a:r>
            <a:r>
              <a:rPr lang="tr-TR" dirty="0" smtClean="0"/>
              <a:t>;</a:t>
            </a:r>
            <a:endParaRPr lang="tr-TR" dirty="0"/>
          </a:p>
        </p:txBody>
      </p:sp>
      <p:sp>
        <p:nvSpPr>
          <p:cNvPr id="5" name="İçerik Yer Tutucusu 4"/>
          <p:cNvSpPr>
            <a:spLocks noGrp="1"/>
          </p:cNvSpPr>
          <p:nvPr>
            <p:ph idx="1"/>
          </p:nvPr>
        </p:nvSpPr>
        <p:spPr/>
        <p:txBody>
          <a:bodyPr/>
          <a:lstStyle/>
          <a:p>
            <a:pPr indent="0">
              <a:buNone/>
            </a:pP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075617066"/>
              </p:ext>
            </p:extLst>
          </p:nvPr>
        </p:nvGraphicFramePr>
        <p:xfrm>
          <a:off x="1547664" y="3284984"/>
          <a:ext cx="5616624" cy="1278596"/>
        </p:xfrm>
        <a:graphic>
          <a:graphicData uri="http://schemas.openxmlformats.org/drawingml/2006/table">
            <a:tbl>
              <a:tblPr firstRow="1" firstCol="1" bandRow="1">
                <a:tableStyleId>{5DA37D80-6434-44D0-A028-1B22A696006F}</a:tableStyleId>
              </a:tblPr>
              <a:tblGrid>
                <a:gridCol w="4536504">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tblGrid>
              <a:tr h="319649">
                <a:tc>
                  <a:txBody>
                    <a:bodyPr/>
                    <a:lstStyle/>
                    <a:p>
                      <a:pPr>
                        <a:lnSpc>
                          <a:spcPct val="115000"/>
                        </a:lnSpc>
                        <a:spcAft>
                          <a:spcPts val="0"/>
                        </a:spcAft>
                      </a:pPr>
                      <a:r>
                        <a:rPr lang="tr-TR" sz="1100" dirty="0">
                          <a:effectLst/>
                        </a:rPr>
                        <a:t>Öğrenim Süresi 2 Yıl Olan </a:t>
                      </a:r>
                      <a:r>
                        <a:rPr lang="tr-TR" sz="1100" dirty="0" err="1">
                          <a:effectLst/>
                        </a:rPr>
                        <a:t>Önlisans</a:t>
                      </a:r>
                      <a:r>
                        <a:rPr lang="tr-TR" sz="1100" dirty="0">
                          <a:effectLst/>
                        </a:rPr>
                        <a:t>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4 yıl</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19649">
                <a:tc>
                  <a:txBody>
                    <a:bodyPr/>
                    <a:lstStyle/>
                    <a:p>
                      <a:pPr>
                        <a:lnSpc>
                          <a:spcPct val="115000"/>
                        </a:lnSpc>
                        <a:spcAft>
                          <a:spcPts val="0"/>
                        </a:spcAft>
                      </a:pPr>
                      <a:r>
                        <a:rPr lang="tr-TR" sz="1100" dirty="0">
                          <a:effectLst/>
                        </a:rPr>
                        <a:t>Öğrenim Süresi 4 Yıl Olan Lisans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7 yıl</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19649">
                <a:tc>
                  <a:txBody>
                    <a:bodyPr/>
                    <a:lstStyle/>
                    <a:p>
                      <a:pPr>
                        <a:lnSpc>
                          <a:spcPct val="115000"/>
                        </a:lnSpc>
                        <a:spcAft>
                          <a:spcPts val="0"/>
                        </a:spcAft>
                      </a:pPr>
                      <a:r>
                        <a:rPr lang="tr-TR" sz="1100" dirty="0">
                          <a:effectLst/>
                        </a:rPr>
                        <a:t>Öğrenim Süresi 5 Yıl Olan Lisans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8 yıl</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19649">
                <a:tc>
                  <a:txBody>
                    <a:bodyPr/>
                    <a:lstStyle/>
                    <a:p>
                      <a:pPr>
                        <a:lnSpc>
                          <a:spcPct val="115000"/>
                        </a:lnSpc>
                        <a:spcAft>
                          <a:spcPts val="0"/>
                        </a:spcAft>
                      </a:pPr>
                      <a:r>
                        <a:rPr lang="tr-TR" sz="1100" dirty="0">
                          <a:effectLst/>
                        </a:rPr>
                        <a:t>Öğrenim Süresi 6 Yıl Olan Lisans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9 yıldır.</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59893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295400"/>
            <a:ext cx="7200800" cy="685800"/>
          </a:xfrm>
        </p:spPr>
        <p:txBody>
          <a:bodyPr>
            <a:noAutofit/>
          </a:bodyPr>
          <a:lstStyle/>
          <a:p>
            <a:pPr algn="ctr"/>
            <a:r>
              <a:rPr lang="tr-TR" sz="2400" b="1" dirty="0" err="1" smtClean="0"/>
              <a:t>ProGramlarIn</a:t>
            </a:r>
            <a:r>
              <a:rPr lang="tr-TR" sz="2400" b="1" dirty="0" smtClean="0"/>
              <a:t> </a:t>
            </a:r>
            <a:r>
              <a:rPr lang="tr-TR" sz="2400" b="1" dirty="0" err="1" smtClean="0"/>
              <a:t>azamİ</a:t>
            </a:r>
            <a:r>
              <a:rPr lang="tr-TR" sz="2400" b="1" dirty="0" smtClean="0"/>
              <a:t> </a:t>
            </a:r>
            <a:r>
              <a:rPr lang="tr-TR" sz="2400" b="1" dirty="0" err="1" smtClean="0"/>
              <a:t>öğrenİm</a:t>
            </a:r>
            <a:r>
              <a:rPr lang="tr-TR" sz="2400" b="1" dirty="0" smtClean="0"/>
              <a:t> </a:t>
            </a:r>
            <a:r>
              <a:rPr lang="tr-TR" sz="2400" b="1" dirty="0" err="1" smtClean="0"/>
              <a:t>sürelerİ</a:t>
            </a:r>
            <a:r>
              <a:rPr lang="tr-TR" sz="2400" b="1" dirty="0" smtClean="0"/>
              <a:t> </a:t>
            </a:r>
            <a:r>
              <a:rPr lang="tr-TR" sz="2400" b="1" dirty="0"/>
              <a:t>İ</a:t>
            </a:r>
            <a:r>
              <a:rPr lang="tr-TR" sz="2400" b="1" dirty="0" smtClean="0"/>
              <a:t>le </a:t>
            </a:r>
            <a:r>
              <a:rPr lang="tr-TR" sz="2400" b="1" dirty="0" err="1" smtClean="0"/>
              <a:t>İlgİlİ</a:t>
            </a:r>
            <a:r>
              <a:rPr lang="tr-TR" sz="2400" b="1" dirty="0" smtClean="0"/>
              <a:t> </a:t>
            </a:r>
            <a:r>
              <a:rPr lang="tr-TR" sz="2400" b="1" dirty="0" err="1" smtClean="0"/>
              <a:t>açIKLAMALAR</a:t>
            </a:r>
            <a:r>
              <a:rPr lang="tr-TR" sz="2400" b="1" dirty="0"/>
              <a:t>:</a:t>
            </a:r>
          </a:p>
        </p:txBody>
      </p:sp>
      <p:sp>
        <p:nvSpPr>
          <p:cNvPr id="3" name="İçerik Yer Tutucusu 2"/>
          <p:cNvSpPr>
            <a:spLocks noGrp="1"/>
          </p:cNvSpPr>
          <p:nvPr>
            <p:ph idx="1"/>
          </p:nvPr>
        </p:nvSpPr>
        <p:spPr/>
        <p:txBody>
          <a:bodyPr>
            <a:normAutofit fontScale="92500" lnSpcReduction="20000"/>
          </a:bodyPr>
          <a:lstStyle/>
          <a:p>
            <a:pPr marL="514350" lvl="0" indent="-514350" algn="just">
              <a:buAutoNum type="arabicParenR"/>
            </a:pPr>
            <a:r>
              <a:rPr lang="tr-TR" dirty="0" smtClean="0"/>
              <a:t>Yabancı </a:t>
            </a:r>
            <a:r>
              <a:rPr lang="tr-TR" dirty="0"/>
              <a:t>dil hazırlık sınıfında (Bir yıl süreli ve hazırlık sınıfını başarısızlıktan dolayı tekrarlamak zorunda kalan öğrencilerin 2 </a:t>
            </a:r>
            <a:r>
              <a:rPr lang="tr-TR" dirty="0" err="1"/>
              <a:t>nci</a:t>
            </a:r>
            <a:r>
              <a:rPr lang="tr-TR" dirty="0"/>
              <a:t> yılları) geçirilen süre programın azami öğrenim süresinden </a:t>
            </a:r>
            <a:r>
              <a:rPr lang="tr-TR" dirty="0" smtClean="0"/>
              <a:t>sayılmaz.</a:t>
            </a:r>
          </a:p>
          <a:p>
            <a:pPr marL="514350" lvl="0" indent="-514350" algn="just">
              <a:buAutoNum type="arabicParenR"/>
            </a:pPr>
            <a:r>
              <a:rPr lang="tr-TR" dirty="0" smtClean="0"/>
              <a:t>YÖK’ün </a:t>
            </a:r>
            <a:r>
              <a:rPr lang="tr-TR" dirty="0"/>
              <a:t>13.12.2011 tarihli ve 8639 sayılı yazısı gereğince Kayıt Dondurmalar eğitim-öğretim süresinden </a:t>
            </a:r>
            <a:r>
              <a:rPr lang="tr-TR" dirty="0" smtClean="0"/>
              <a:t>sayılmaz.</a:t>
            </a:r>
          </a:p>
          <a:p>
            <a:pPr marL="514350" lvl="0" indent="-514350" algn="just">
              <a:buAutoNum type="arabicParenR"/>
            </a:pPr>
            <a:r>
              <a:rPr lang="tr-TR" dirty="0" smtClean="0"/>
              <a:t>Öğrencinin kayıt </a:t>
            </a:r>
            <a:r>
              <a:rPr lang="tr-TR" dirty="0"/>
              <a:t>yaptırıp yaptırmadığına bakılmaksızın her dönemi </a:t>
            </a:r>
            <a:r>
              <a:rPr lang="tr-TR" dirty="0" smtClean="0"/>
              <a:t>azami </a:t>
            </a:r>
            <a:r>
              <a:rPr lang="tr-TR" dirty="0"/>
              <a:t>öğrenim </a:t>
            </a:r>
            <a:r>
              <a:rPr lang="tr-TR" dirty="0" smtClean="0"/>
              <a:t>süresinden </a:t>
            </a:r>
            <a:r>
              <a:rPr lang="tr-TR" dirty="0"/>
              <a:t>sayılır</a:t>
            </a:r>
            <a:r>
              <a:rPr lang="tr-TR" dirty="0" smtClean="0"/>
              <a:t>. (Harç yatırması kayıt yaptı anlamına gelmez.)</a:t>
            </a:r>
            <a:endParaRPr lang="tr-TR" dirty="0"/>
          </a:p>
          <a:p>
            <a:endParaRPr lang="tr-TR" dirty="0"/>
          </a:p>
        </p:txBody>
      </p:sp>
    </p:spTree>
    <p:extLst>
      <p:ext uri="{BB962C8B-B14F-4D97-AF65-F5344CB8AC3E}">
        <p14:creationId xmlns:p14="http://schemas.microsoft.com/office/powerpoint/2010/main" val="54744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24744"/>
            <a:ext cx="6400800" cy="4361657"/>
          </a:xfrm>
        </p:spPr>
        <p:txBody>
          <a:bodyPr>
            <a:normAutofit fontScale="77500" lnSpcReduction="20000"/>
          </a:bodyPr>
          <a:lstStyle/>
          <a:p>
            <a:pPr marL="285750" lvl="0" indent="-285750" algn="just">
              <a:buFont typeface="Wingdings" panose="05000000000000000000" pitchFamily="2" charset="2"/>
              <a:buChar char="ü"/>
            </a:pPr>
            <a:r>
              <a:rPr lang="tr-TR" dirty="0"/>
              <a:t>Azami öğrenim sürelerinin hesaplanmasında, Kanunun yürürlüğe girdiği tarihte Üniversiteye kayıtlı olan öğrenciler bakımından 2014-2015 öğretim yılı güz yarıyılı esas alınır.</a:t>
            </a:r>
            <a:endParaRPr lang="tr-TR" dirty="0" smtClean="0"/>
          </a:p>
          <a:p>
            <a:pPr marL="514350" lvl="0" indent="-514350" algn="just">
              <a:buAutoNum type="arabicParenR"/>
            </a:pPr>
            <a:endParaRPr lang="tr-TR" dirty="0"/>
          </a:p>
          <a:p>
            <a:pPr marL="514350" lvl="0" indent="-514350" algn="just">
              <a:buAutoNum type="arabicParenR"/>
            </a:pPr>
            <a:r>
              <a:rPr lang="tr-TR" dirty="0" smtClean="0"/>
              <a:t>Yukarıda </a:t>
            </a:r>
            <a:r>
              <a:rPr lang="tr-TR" dirty="0"/>
              <a:t>Belirtilen azami </a:t>
            </a:r>
            <a:r>
              <a:rPr lang="tr-TR" dirty="0" smtClean="0"/>
              <a:t>öğrenim süreleri </a:t>
            </a:r>
            <a:r>
              <a:rPr lang="tr-TR" dirty="0"/>
              <a:t>içinde katkı payı veya öğrenim ücretinin ödenmemesi ile kayıt yenilenmemesi nedeniyle öğrencilerin ilişikleri kesilmez.  Ancak üniversite yetkili kurullarının kararı ve Yükseköğretim Kurulunun onayı ile dört yıl üst üste katkı payı veya öğrenim ücretinin ödenmemesi ile kayıt yenilenmemesi nedeniyle öğrencilerin ilişikleri kesilebilir. Üniversite yetkili kurullarının kararı; Akademik birimlerin kurul kararlarına istinaden Üniversite Senato kararı  (YÖK’ün onayına sunulacağından dolayı </a:t>
            </a:r>
            <a:r>
              <a:rPr lang="tr-TR" dirty="0" smtClean="0"/>
              <a:t>gereklidir)</a:t>
            </a:r>
          </a:p>
          <a:p>
            <a:pPr marL="514350" lvl="0" indent="-514350" algn="just">
              <a:buAutoNum type="arabicParenR"/>
            </a:pPr>
            <a:r>
              <a:rPr lang="tr-TR" dirty="0" smtClean="0"/>
              <a:t>Yatay </a:t>
            </a:r>
            <a:r>
              <a:rPr lang="tr-TR" dirty="0"/>
              <a:t>geçiş ve çift ana dal eğitiminin usul ve esasları ile azami öğrenim süreleri, lisansüstü eğitim usul ve esasları ile öğrenim süreleri Yükseköğretim Kurulu tarafından çıkarılan yönetmelikle belirlenir.</a:t>
            </a:r>
          </a:p>
          <a:p>
            <a:endParaRPr lang="tr-TR" dirty="0"/>
          </a:p>
        </p:txBody>
      </p:sp>
    </p:spTree>
    <p:extLst>
      <p:ext uri="{BB962C8B-B14F-4D97-AF65-F5344CB8AC3E}">
        <p14:creationId xmlns:p14="http://schemas.microsoft.com/office/powerpoint/2010/main" val="13643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052736"/>
            <a:ext cx="6400800" cy="4272137"/>
          </a:xfrm>
        </p:spPr>
        <p:txBody>
          <a:bodyPr>
            <a:normAutofit fontScale="47500" lnSpcReduction="20000"/>
          </a:bodyPr>
          <a:lstStyle/>
          <a:p>
            <a:pPr marL="514350" lvl="0" indent="-514350">
              <a:buAutoNum type="alphaLcParenR"/>
            </a:pPr>
            <a:endParaRPr lang="tr-TR" dirty="0" smtClean="0"/>
          </a:p>
          <a:p>
            <a:pPr indent="0">
              <a:buNone/>
            </a:pPr>
            <a:r>
              <a:rPr lang="tr-TR" sz="3100" dirty="0" smtClean="0"/>
              <a:t>Yatay geçişlerle ilgili olarak 2 </a:t>
            </a:r>
            <a:r>
              <a:rPr lang="tr-TR" sz="3100" dirty="0" err="1" smtClean="0"/>
              <a:t>nci</a:t>
            </a:r>
            <a:r>
              <a:rPr lang="tr-TR" sz="3100" dirty="0" smtClean="0"/>
              <a:t> maddede </a:t>
            </a:r>
            <a:r>
              <a:rPr lang="tr-TR" sz="3100" dirty="0"/>
              <a:t>önemli gördüğüm ve tartışma konusu olan birkaç hususa dikkat çekmeye </a:t>
            </a:r>
            <a:r>
              <a:rPr lang="tr-TR" sz="3100" dirty="0" smtClean="0"/>
              <a:t>çalışacağım</a:t>
            </a:r>
            <a:r>
              <a:rPr lang="tr-TR" sz="3100" dirty="0"/>
              <a:t>!</a:t>
            </a:r>
            <a:endParaRPr lang="tr-TR" sz="3100" dirty="0" smtClean="0"/>
          </a:p>
          <a:p>
            <a:pPr indent="0">
              <a:buNone/>
            </a:pPr>
            <a:endParaRPr lang="tr-TR" sz="2600" dirty="0" smtClean="0"/>
          </a:p>
          <a:p>
            <a:pPr indent="0">
              <a:buNone/>
            </a:pPr>
            <a:endParaRPr lang="tr-TR" sz="2600" dirty="0"/>
          </a:p>
          <a:p>
            <a:pPr marL="266700" lvl="0" indent="-266700" algn="just">
              <a:buAutoNum type="alphaLcParenR"/>
            </a:pPr>
            <a:r>
              <a:rPr lang="tr-TR" sz="2500" dirty="0" err="1" smtClean="0"/>
              <a:t>AGNO’ya</a:t>
            </a:r>
            <a:r>
              <a:rPr lang="tr-TR" sz="2500" dirty="0" smtClean="0"/>
              <a:t> </a:t>
            </a:r>
            <a:r>
              <a:rPr lang="tr-TR" sz="2500" dirty="0"/>
              <a:t>göre yatay geçişlerde öğrenci müracaat ettiği sınıfa intibakının yapılması nedeniyle önceki okuduğu süreler değerlendirmeye alınarak azami öğrenim süresi </a:t>
            </a:r>
            <a:r>
              <a:rPr lang="tr-TR" sz="2500" dirty="0" smtClean="0"/>
              <a:t>hesaplanır.</a:t>
            </a:r>
          </a:p>
          <a:p>
            <a:pPr marL="266700" lvl="0" indent="-266700" algn="just">
              <a:buAutoNum type="alphaLcParenR"/>
            </a:pPr>
            <a:r>
              <a:rPr lang="tr-TR" sz="2500" b="1" dirty="0" smtClean="0"/>
              <a:t>Merkezi Yerleştirme Puanıyla Yatay </a:t>
            </a:r>
            <a:r>
              <a:rPr lang="tr-TR" sz="2500" b="1" dirty="0" smtClean="0"/>
              <a:t>Geçişte Süre Hesaplaması; </a:t>
            </a:r>
            <a:r>
              <a:rPr lang="tr-TR" sz="2500" b="1" dirty="0" smtClean="0"/>
              <a:t>Yükseköğretim Kurumlarında </a:t>
            </a:r>
            <a:r>
              <a:rPr lang="tr-TR" sz="2500" b="1" dirty="0" err="1" smtClean="0"/>
              <a:t>Önlisans</a:t>
            </a:r>
            <a:r>
              <a:rPr lang="tr-TR" sz="2500" b="1" dirty="0" smtClean="0"/>
              <a:t> Ve Lisans Düzeyindeki Programlar Arasında Geçiş, Çift </a:t>
            </a:r>
            <a:r>
              <a:rPr lang="tr-TR" sz="2500" b="1" dirty="0" err="1" smtClean="0"/>
              <a:t>Anadal</a:t>
            </a:r>
            <a:r>
              <a:rPr lang="tr-TR" sz="2500" b="1" dirty="0" smtClean="0"/>
              <a:t>, Yan Dal İle Kurumlar Arası Kredi Transferi Yapılması Esaslarına İlişkin Yönetmeliğindeki Ek </a:t>
            </a:r>
            <a:r>
              <a:rPr lang="tr-TR" sz="2500" b="1" dirty="0"/>
              <a:t>Madde-1’in 2 </a:t>
            </a:r>
            <a:r>
              <a:rPr lang="tr-TR" sz="2500" b="1" dirty="0" err="1"/>
              <a:t>nci</a:t>
            </a:r>
            <a:r>
              <a:rPr lang="tr-TR" sz="2500" b="1" dirty="0"/>
              <a:t> fıkrası:</a:t>
            </a:r>
            <a:r>
              <a:rPr lang="tr-TR" sz="2500" dirty="0"/>
              <a:t>  </a:t>
            </a:r>
            <a:r>
              <a:rPr lang="tr-TR" sz="2500" b="1" dirty="0"/>
              <a:t>(Ek:RG-18/3/2016-29657) </a:t>
            </a:r>
            <a:r>
              <a:rPr lang="tr-TR" sz="2500" dirty="0"/>
              <a:t>Bu madde kapsamında eğitim gördüğü programdan farklı bir programa yatay geçiş yapan öğrencilerin azami süreleri, programın azami süresinden kabul edildiği sınıf çıkartılarak hesaplanır.</a:t>
            </a:r>
          </a:p>
          <a:p>
            <a:pPr algn="just"/>
            <a:endParaRPr lang="tr-TR" dirty="0"/>
          </a:p>
        </p:txBody>
      </p:sp>
    </p:spTree>
    <p:extLst>
      <p:ext uri="{BB962C8B-B14F-4D97-AF65-F5344CB8AC3E}">
        <p14:creationId xmlns:p14="http://schemas.microsoft.com/office/powerpoint/2010/main" val="622435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692696"/>
            <a:ext cx="7200800" cy="1368152"/>
          </a:xfrm>
        </p:spPr>
        <p:txBody>
          <a:bodyPr>
            <a:noAutofit/>
          </a:bodyPr>
          <a:lstStyle/>
          <a:p>
            <a:r>
              <a:rPr lang="tr-TR" sz="1800" b="1" dirty="0"/>
              <a:t>YUKARIDA BELİRTİLEN AZAMİ SÜRELER </a:t>
            </a:r>
            <a:r>
              <a:rPr lang="tr-TR" sz="1800" b="1" dirty="0" err="1" smtClean="0"/>
              <a:t>SONUnDA</a:t>
            </a:r>
            <a:r>
              <a:rPr lang="tr-TR" sz="1800" b="1" dirty="0" smtClean="0"/>
              <a:t> </a:t>
            </a:r>
            <a:r>
              <a:rPr lang="tr-TR" sz="1800" b="1" dirty="0"/>
              <a:t>MEZUN OLAMAYAN ÖĞRENCİLERLE İLGİLİ YAPILACAK SINAVLAR VE SÜRELER</a:t>
            </a:r>
            <a:r>
              <a:rPr lang="tr-TR" sz="1800" b="1" dirty="0" smtClean="0"/>
              <a:t>;</a:t>
            </a:r>
            <a:endParaRPr lang="tr-TR" sz="1800" dirty="0"/>
          </a:p>
        </p:txBody>
      </p:sp>
      <p:sp>
        <p:nvSpPr>
          <p:cNvPr id="3" name="İçerik Yer Tutucusu 2"/>
          <p:cNvSpPr>
            <a:spLocks noGrp="1"/>
          </p:cNvSpPr>
          <p:nvPr>
            <p:ph idx="1"/>
          </p:nvPr>
        </p:nvSpPr>
        <p:spPr/>
        <p:txBody>
          <a:bodyPr>
            <a:normAutofit fontScale="85000" lnSpcReduction="20000"/>
          </a:bodyPr>
          <a:lstStyle/>
          <a:p>
            <a:pPr marL="514350" lvl="0" indent="-514350" algn="just">
              <a:buAutoNum type="arabicParenR"/>
            </a:pPr>
            <a:r>
              <a:rPr lang="tr-TR" dirty="0" smtClean="0"/>
              <a:t>Azami </a:t>
            </a:r>
            <a:r>
              <a:rPr lang="tr-TR" dirty="0"/>
              <a:t>Öğrenim süresi sonunda mezun olamayan öğrencilere ; devam koşulunu yerine getirerek başarısız oldukları tüm dersler için ders sayısına bakılmaksızın iki ek sınav hakkı verilir. Ek sınavlar 1 inci ek sınav ve 2 inci ek sınav olmak üzere iki ayrı oturumda yapılır. Öğrenciler 1 inci ek sınavlarda başarısız oldukları derslerden 2 inci ek </a:t>
            </a:r>
            <a:r>
              <a:rPr lang="tr-TR" dirty="0" smtClean="0"/>
              <a:t>sınav haklarını kullanırlar. </a:t>
            </a:r>
          </a:p>
          <a:p>
            <a:pPr marL="514350" lvl="0" indent="-514350" algn="just">
              <a:buAutoNum type="arabicParenR"/>
            </a:pPr>
            <a:r>
              <a:rPr lang="tr-TR" dirty="0" smtClean="0"/>
              <a:t>Öğrencilerin </a:t>
            </a:r>
            <a:r>
              <a:rPr lang="tr-TR" dirty="0"/>
              <a:t>bu sınavlara bir kere katılma hakları vardır. </a:t>
            </a:r>
            <a:endParaRPr lang="tr-TR" dirty="0" smtClean="0"/>
          </a:p>
          <a:p>
            <a:pPr marL="514350" lvl="0" indent="-514350" algn="just">
              <a:buAutoNum type="arabicParenR"/>
            </a:pPr>
            <a:r>
              <a:rPr lang="tr-TR" dirty="0" smtClean="0"/>
              <a:t>Sınavlara </a:t>
            </a:r>
            <a:r>
              <a:rPr lang="tr-TR" dirty="0"/>
              <a:t>girmeyen öğrenciler sınav hakkını kullanmış </a:t>
            </a:r>
            <a:r>
              <a:rPr lang="tr-TR" dirty="0" smtClean="0"/>
              <a:t>sayılırlar.</a:t>
            </a:r>
          </a:p>
          <a:p>
            <a:pPr marL="514350" lvl="0" indent="-514350" algn="just">
              <a:buAutoNum type="arabicParenR"/>
            </a:pPr>
            <a:r>
              <a:rPr lang="tr-TR" dirty="0" smtClean="0"/>
              <a:t>Yaz </a:t>
            </a:r>
            <a:r>
              <a:rPr lang="tr-TR" dirty="0"/>
              <a:t>Okulu uygulayan üniversitelerimizin, ek sınavları  yaz okulunun bitiminden sonra yapması öğrencinin yararına olacaktır</a:t>
            </a:r>
            <a:r>
              <a:rPr lang="tr-TR" dirty="0" smtClean="0"/>
              <a:t>.</a:t>
            </a:r>
            <a:endParaRPr lang="tr-TR" dirty="0"/>
          </a:p>
        </p:txBody>
      </p:sp>
    </p:spTree>
    <p:extLst>
      <p:ext uri="{BB962C8B-B14F-4D97-AF65-F5344CB8AC3E}">
        <p14:creationId xmlns:p14="http://schemas.microsoft.com/office/powerpoint/2010/main" val="16273362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1400604575"/>
              </p:ext>
            </p:extLst>
          </p:nvPr>
        </p:nvGraphicFramePr>
        <p:xfrm flipV="1">
          <a:off x="1371600" y="3140967"/>
          <a:ext cx="6400800" cy="45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12"/>
          <p:cNvSpPr/>
          <p:nvPr/>
        </p:nvSpPr>
        <p:spPr>
          <a:xfrm>
            <a:off x="899592" y="548010"/>
            <a:ext cx="3357118" cy="990527"/>
          </a:xfrm>
          <a:prstGeom prst="roundRect">
            <a:avLst/>
          </a:prstGeom>
          <a:solidFill>
            <a:srgbClr val="00B05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200" dirty="0" smtClean="0"/>
          </a:p>
          <a:p>
            <a:pPr algn="ctr"/>
            <a:r>
              <a:rPr lang="tr-TR" sz="1350" b="1" dirty="0" smtClean="0"/>
              <a:t>Öğrenci </a:t>
            </a:r>
            <a:r>
              <a:rPr lang="tr-TR" sz="1350" b="1" dirty="0"/>
              <a:t>hiç almadığı ve devam koşulunu yerine getirmediği ders sayısı 5 ten fazla ise  varsa devam koşulunu yerine getirerek başarısız olduğu diğer derslerden ek sınavlara girebilir.</a:t>
            </a:r>
          </a:p>
          <a:p>
            <a:endParaRPr lang="tr-TR" sz="1100" dirty="0"/>
          </a:p>
        </p:txBody>
      </p:sp>
      <p:sp>
        <p:nvSpPr>
          <p:cNvPr id="15" name="Yuvarlatılmış Dikdörtgen 14"/>
          <p:cNvSpPr/>
          <p:nvPr/>
        </p:nvSpPr>
        <p:spPr>
          <a:xfrm>
            <a:off x="899592" y="1916832"/>
            <a:ext cx="3357118" cy="1087117"/>
          </a:xfrm>
          <a:prstGeom prst="roundRect">
            <a:avLst/>
          </a:prstGeom>
          <a:solidFill>
            <a:srgbClr val="00B05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Azami Süre sonunda hiç almadığı ve devam koşulunu yerine getirmediği derslerde dahil olmak üzere Sınav Hakkını kullanmadan başarısız ders sayısını 5 derse indirenler;</a:t>
            </a:r>
          </a:p>
        </p:txBody>
      </p:sp>
      <p:sp>
        <p:nvSpPr>
          <p:cNvPr id="16" name="Yuvarlatılmış Dikdörtgen 15"/>
          <p:cNvSpPr/>
          <p:nvPr/>
        </p:nvSpPr>
        <p:spPr>
          <a:xfrm>
            <a:off x="899592" y="3382244"/>
            <a:ext cx="3357118" cy="1087117"/>
          </a:xfrm>
          <a:prstGeom prst="roundRect">
            <a:avLst/>
          </a:prstGeom>
          <a:solidFill>
            <a:srgbClr val="00B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Azami Süre sonunda Sınav Hakkını Kullanarak hiç almadığı ve devam koşulunu yerine getirmediği derslerde dahil olmak üzere başarısız ders sayısını 5 derse indirenler</a:t>
            </a:r>
          </a:p>
        </p:txBody>
      </p:sp>
      <p:sp>
        <p:nvSpPr>
          <p:cNvPr id="17" name="Yuvarlatılmış Dikdörtgen 16"/>
          <p:cNvSpPr/>
          <p:nvPr/>
        </p:nvSpPr>
        <p:spPr>
          <a:xfrm>
            <a:off x="899592" y="4847656"/>
            <a:ext cx="3357118" cy="1533672"/>
          </a:xfrm>
          <a:prstGeom prst="roundRect">
            <a:avLst/>
          </a:prstGeom>
          <a:solidFill>
            <a:srgbClr val="00B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Azami sürenin sonunda veya ek süreler sonunda başarısız ders sayısını 1’e indirenlere öğrencilik haklarından yararlanmaksızın sınırsız sınav hakkı verilir. Sınırsız sınav hakkı ancak dersin devam koşulunun yerine getirilmesiyle kullanılabilir.</a:t>
            </a:r>
          </a:p>
        </p:txBody>
      </p:sp>
      <p:sp>
        <p:nvSpPr>
          <p:cNvPr id="18" name="Yuvarlatılmış Dikdörtgen 17"/>
          <p:cNvSpPr/>
          <p:nvPr/>
        </p:nvSpPr>
        <p:spPr>
          <a:xfrm>
            <a:off x="5188024" y="551546"/>
            <a:ext cx="2624336" cy="990527"/>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t>Girdiği tüm dersleri geçse dahi kaydı silinir.</a:t>
            </a:r>
          </a:p>
        </p:txBody>
      </p:sp>
      <p:sp>
        <p:nvSpPr>
          <p:cNvPr id="19" name="Yuvarlatılmış Dikdörtgen 18"/>
          <p:cNvSpPr/>
          <p:nvPr/>
        </p:nvSpPr>
        <p:spPr>
          <a:xfrm>
            <a:off x="5188024" y="1988840"/>
            <a:ext cx="2624336" cy="936104"/>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4 Yarıyıl (2 yıl) okuma hakkı elde eder.</a:t>
            </a:r>
          </a:p>
        </p:txBody>
      </p:sp>
      <p:sp>
        <p:nvSpPr>
          <p:cNvPr id="20" name="Yuvarlatılmış Dikdörtgen 19"/>
          <p:cNvSpPr/>
          <p:nvPr/>
        </p:nvSpPr>
        <p:spPr>
          <a:xfrm>
            <a:off x="5188024" y="3529722"/>
            <a:ext cx="2624336" cy="939639"/>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3 Yarıyıl (1,5 yıl) okuma hakkı elde eder.</a:t>
            </a:r>
          </a:p>
        </p:txBody>
      </p:sp>
      <p:sp>
        <p:nvSpPr>
          <p:cNvPr id="21" name="Yuvarlatılmış Dikdörtgen 20"/>
          <p:cNvSpPr/>
          <p:nvPr/>
        </p:nvSpPr>
        <p:spPr>
          <a:xfrm>
            <a:off x="5188024" y="4995134"/>
            <a:ext cx="2584376" cy="1314186"/>
          </a:xfrm>
          <a:prstGeom prst="roundRect">
            <a:avLst/>
          </a:prstGeom>
          <a:solidFill>
            <a:srgbClr val="00B0F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Bu süreler sonunda mezun olamayan veya başarısız ders sayısını 1’e indiremeyenlerin kayıtları silinir.</a:t>
            </a:r>
          </a:p>
        </p:txBody>
      </p:sp>
      <p:cxnSp>
        <p:nvCxnSpPr>
          <p:cNvPr id="23" name="Düz Ok Bağlayıcısı 22"/>
          <p:cNvCxnSpPr/>
          <p:nvPr/>
        </p:nvCxnSpPr>
        <p:spPr>
          <a:xfrm>
            <a:off x="4283968" y="1052736"/>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4342347" y="827212"/>
            <a:ext cx="648072" cy="246221"/>
          </a:xfrm>
          <a:prstGeom prst="rect">
            <a:avLst/>
          </a:prstGeom>
          <a:noFill/>
        </p:spPr>
        <p:txBody>
          <a:bodyPr wrap="square" rtlCol="0">
            <a:spAutoFit/>
          </a:bodyPr>
          <a:lstStyle/>
          <a:p>
            <a:r>
              <a:rPr lang="tr-TR" sz="1000" b="1" dirty="0" smtClean="0"/>
              <a:t>SONUÇ</a:t>
            </a:r>
            <a:endParaRPr lang="tr-TR" sz="1000" b="1" dirty="0"/>
          </a:p>
        </p:txBody>
      </p:sp>
      <p:cxnSp>
        <p:nvCxnSpPr>
          <p:cNvPr id="26" name="Düz Ok Bağlayıcısı 25"/>
          <p:cNvCxnSpPr/>
          <p:nvPr/>
        </p:nvCxnSpPr>
        <p:spPr>
          <a:xfrm>
            <a:off x="4283968" y="2535897"/>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etin kutusu 28"/>
          <p:cNvSpPr txBox="1"/>
          <p:nvPr/>
        </p:nvSpPr>
        <p:spPr>
          <a:xfrm>
            <a:off x="4342347" y="2289676"/>
            <a:ext cx="648072" cy="246221"/>
          </a:xfrm>
          <a:prstGeom prst="rect">
            <a:avLst/>
          </a:prstGeom>
          <a:noFill/>
        </p:spPr>
        <p:txBody>
          <a:bodyPr wrap="square" rtlCol="0">
            <a:spAutoFit/>
          </a:bodyPr>
          <a:lstStyle/>
          <a:p>
            <a:r>
              <a:rPr lang="tr-TR" sz="1000" b="1" dirty="0" smtClean="0"/>
              <a:t>SONUÇ</a:t>
            </a:r>
            <a:endParaRPr lang="tr-TR" sz="1000" b="1" dirty="0"/>
          </a:p>
        </p:txBody>
      </p:sp>
      <p:cxnSp>
        <p:nvCxnSpPr>
          <p:cNvPr id="30" name="Düz Ok Bağlayıcısı 29"/>
          <p:cNvCxnSpPr/>
          <p:nvPr/>
        </p:nvCxnSpPr>
        <p:spPr>
          <a:xfrm>
            <a:off x="4283968" y="3999541"/>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4342347" y="3721578"/>
            <a:ext cx="648072" cy="246221"/>
          </a:xfrm>
          <a:prstGeom prst="rect">
            <a:avLst/>
          </a:prstGeom>
          <a:noFill/>
        </p:spPr>
        <p:txBody>
          <a:bodyPr wrap="square" rtlCol="0">
            <a:spAutoFit/>
          </a:bodyPr>
          <a:lstStyle/>
          <a:p>
            <a:r>
              <a:rPr lang="tr-TR" sz="1000" b="1" dirty="0" smtClean="0"/>
              <a:t>SONUÇ</a:t>
            </a:r>
            <a:endParaRPr lang="tr-TR" sz="1000" b="1" dirty="0"/>
          </a:p>
        </p:txBody>
      </p:sp>
      <p:sp>
        <p:nvSpPr>
          <p:cNvPr id="53" name="Metin kutusu 52"/>
          <p:cNvSpPr txBox="1"/>
          <p:nvPr/>
        </p:nvSpPr>
        <p:spPr>
          <a:xfrm>
            <a:off x="6853889" y="4566176"/>
            <a:ext cx="648072" cy="246221"/>
          </a:xfrm>
          <a:prstGeom prst="rect">
            <a:avLst/>
          </a:prstGeom>
          <a:noFill/>
        </p:spPr>
        <p:txBody>
          <a:bodyPr wrap="square" rtlCol="0">
            <a:spAutoFit/>
          </a:bodyPr>
          <a:lstStyle/>
          <a:p>
            <a:r>
              <a:rPr lang="tr-TR" sz="1000" b="1" dirty="0" smtClean="0"/>
              <a:t>SONUÇ</a:t>
            </a:r>
            <a:endParaRPr lang="tr-TR" sz="1000" b="1" dirty="0"/>
          </a:p>
        </p:txBody>
      </p:sp>
      <p:cxnSp>
        <p:nvCxnSpPr>
          <p:cNvPr id="3106" name="Düz Ok Bağlayıcısı 3105"/>
          <p:cNvCxnSpPr>
            <a:stCxn id="21" idx="1"/>
          </p:cNvCxnSpPr>
          <p:nvPr/>
        </p:nvCxnSpPr>
        <p:spPr>
          <a:xfrm flipH="1">
            <a:off x="4342347" y="5652227"/>
            <a:ext cx="845677" cy="90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0" name="Dirsek Bağlayıcısı 3109"/>
          <p:cNvCxnSpPr>
            <a:stCxn id="20" idx="3"/>
            <a:endCxn id="19" idx="3"/>
          </p:cNvCxnSpPr>
          <p:nvPr/>
        </p:nvCxnSpPr>
        <p:spPr>
          <a:xfrm flipV="1">
            <a:off x="7812360" y="2456892"/>
            <a:ext cx="12700" cy="1542650"/>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2" name="Dirsek Bağlayıcısı 3111"/>
          <p:cNvCxnSpPr/>
          <p:nvPr/>
        </p:nvCxnSpPr>
        <p:spPr>
          <a:xfrm rot="5400000">
            <a:off x="6472147" y="3294881"/>
            <a:ext cx="1728298" cy="1672208"/>
          </a:xfrm>
          <a:prstGeom prst="bentConnector3">
            <a:avLst>
              <a:gd name="adj1" fmla="val 8713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19" name="Düz Bağlayıcı 3118"/>
          <p:cNvCxnSpPr/>
          <p:nvPr/>
        </p:nvCxnSpPr>
        <p:spPr>
          <a:xfrm flipH="1" flipV="1">
            <a:off x="8028384" y="3266836"/>
            <a:ext cx="144016" cy="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2" name="Düz Ok Bağlayıcısı 3121"/>
          <p:cNvCxnSpPr>
            <a:stCxn id="13" idx="2"/>
          </p:cNvCxnSpPr>
          <p:nvPr/>
        </p:nvCxnSpPr>
        <p:spPr>
          <a:xfrm>
            <a:off x="2578151" y="1538537"/>
            <a:ext cx="0" cy="3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26" name="Düz Ok Bağlayıcısı 3125"/>
          <p:cNvCxnSpPr>
            <a:stCxn id="15" idx="2"/>
            <a:endCxn id="16" idx="0"/>
          </p:cNvCxnSpPr>
          <p:nvPr/>
        </p:nvCxnSpPr>
        <p:spPr>
          <a:xfrm>
            <a:off x="2578151" y="3003949"/>
            <a:ext cx="0" cy="3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30" name="Düz Ok Bağlayıcısı 3129"/>
          <p:cNvCxnSpPr>
            <a:stCxn id="16" idx="2"/>
            <a:endCxn id="17" idx="0"/>
          </p:cNvCxnSpPr>
          <p:nvPr/>
        </p:nvCxnSpPr>
        <p:spPr>
          <a:xfrm>
            <a:off x="2578151" y="4469361"/>
            <a:ext cx="0" cy="3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1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122"/>
                                        </p:tgtEl>
                                        <p:attrNameLst>
                                          <p:attrName>style.visibility</p:attrName>
                                        </p:attrNameLst>
                                      </p:cBhvr>
                                      <p:to>
                                        <p:strVal val="visible"/>
                                      </p:to>
                                    </p:set>
                                    <p:animEffect transition="in" filter="fade">
                                      <p:cBhvr>
                                        <p:cTn id="27" dur="500"/>
                                        <p:tgtEl>
                                          <p:spTgt spid="31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4"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126"/>
                                        </p:tgtEl>
                                        <p:attrNameLst>
                                          <p:attrName>style.visibility</p:attrName>
                                        </p:attrNameLst>
                                      </p:cBhvr>
                                      <p:to>
                                        <p:strVal val="visible"/>
                                      </p:to>
                                    </p:set>
                                    <p:animEffect transition="in" filter="fade">
                                      <p:cBhvr>
                                        <p:cTn id="52" dur="500"/>
                                        <p:tgtEl>
                                          <p:spTgt spid="312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4"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3110"/>
                                        </p:tgtEl>
                                        <p:attrNameLst>
                                          <p:attrName>style.visibility</p:attrName>
                                        </p:attrNameLst>
                                      </p:cBhvr>
                                      <p:to>
                                        <p:strVal val="visible"/>
                                      </p:to>
                                    </p:set>
                                    <p:animEffect transition="in" filter="fade">
                                      <p:cBhvr>
                                        <p:cTn id="77" dur="500"/>
                                        <p:tgtEl>
                                          <p:spTgt spid="3110"/>
                                        </p:tgtEl>
                                      </p:cBhvr>
                                    </p:animEffect>
                                  </p:childTnLst>
                                </p:cTn>
                              </p:par>
                            </p:childTnLst>
                          </p:cTn>
                        </p:par>
                        <p:par>
                          <p:cTn id="78" fill="hold">
                            <p:stCondLst>
                              <p:cond delay="1500"/>
                            </p:stCondLst>
                            <p:childTnLst>
                              <p:par>
                                <p:cTn id="79" presetID="14" presetClass="entr" presetSubtype="10" fill="hold" nodeType="afterEffect">
                                  <p:stCondLst>
                                    <p:cond delay="0"/>
                                  </p:stCondLst>
                                  <p:childTnLst>
                                    <p:set>
                                      <p:cBhvr>
                                        <p:cTn id="80" dur="1" fill="hold">
                                          <p:stCondLst>
                                            <p:cond delay="0"/>
                                          </p:stCondLst>
                                        </p:cTn>
                                        <p:tgtEl>
                                          <p:spTgt spid="3119"/>
                                        </p:tgtEl>
                                        <p:attrNameLst>
                                          <p:attrName>style.visibility</p:attrName>
                                        </p:attrNameLst>
                                      </p:cBhvr>
                                      <p:to>
                                        <p:strVal val="visible"/>
                                      </p:to>
                                    </p:set>
                                    <p:animEffect transition="in" filter="randombar(horizontal)">
                                      <p:cBhvr>
                                        <p:cTn id="81" dur="500"/>
                                        <p:tgtEl>
                                          <p:spTgt spid="3119"/>
                                        </p:tgtEl>
                                      </p:cBhvr>
                                    </p:animEffect>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3112"/>
                                        </p:tgtEl>
                                        <p:attrNameLst>
                                          <p:attrName>style.visibility</p:attrName>
                                        </p:attrNameLst>
                                      </p:cBhvr>
                                      <p:to>
                                        <p:strVal val="visible"/>
                                      </p:to>
                                    </p:set>
                                    <p:animEffect transition="in" filter="fade">
                                      <p:cBhvr>
                                        <p:cTn id="85" dur="500"/>
                                        <p:tgtEl>
                                          <p:spTgt spid="3112"/>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1000"/>
                                        <p:tgtEl>
                                          <p:spTgt spid="21"/>
                                        </p:tgtEl>
                                      </p:cBhvr>
                                    </p:animEffect>
                                    <p:anim calcmode="lin" valueType="num">
                                      <p:cBhvr>
                                        <p:cTn id="95" dur="1000" fill="hold"/>
                                        <p:tgtEl>
                                          <p:spTgt spid="21"/>
                                        </p:tgtEl>
                                        <p:attrNameLst>
                                          <p:attrName>ppt_x</p:attrName>
                                        </p:attrNameLst>
                                      </p:cBhvr>
                                      <p:tavLst>
                                        <p:tav tm="0">
                                          <p:val>
                                            <p:strVal val="#ppt_x"/>
                                          </p:val>
                                        </p:tav>
                                        <p:tav tm="100000">
                                          <p:val>
                                            <p:strVal val="#ppt_x"/>
                                          </p:val>
                                        </p:tav>
                                      </p:tavLst>
                                    </p:anim>
                                    <p:anim calcmode="lin" valueType="num">
                                      <p:cBhvr>
                                        <p:cTn id="96" dur="1000" fill="hold"/>
                                        <p:tgtEl>
                                          <p:spTgt spid="21"/>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3106"/>
                                        </p:tgtEl>
                                        <p:attrNameLst>
                                          <p:attrName>style.visibility</p:attrName>
                                        </p:attrNameLst>
                                      </p:cBhvr>
                                      <p:to>
                                        <p:strVal val="visible"/>
                                      </p:to>
                                    </p:set>
                                    <p:animEffect transition="in" filter="randombar(horizontal)">
                                      <p:cBhvr>
                                        <p:cTn id="100" dur="500"/>
                                        <p:tgtEl>
                                          <p:spTgt spid="3106"/>
                                        </p:tgtEl>
                                      </p:cBhvr>
                                    </p:animEffect>
                                  </p:childTnLst>
                                </p:cTn>
                              </p:par>
                            </p:childTnLst>
                          </p:cTn>
                        </p:par>
                        <p:par>
                          <p:cTn id="101" fill="hold">
                            <p:stCondLst>
                              <p:cond delay="1500"/>
                            </p:stCondLst>
                            <p:childTnLst>
                              <p:par>
                                <p:cTn id="102" presetID="10" presetClass="entr" presetSubtype="0" fill="hold" nodeType="afterEffect">
                                  <p:stCondLst>
                                    <p:cond delay="0"/>
                                  </p:stCondLst>
                                  <p:childTnLst>
                                    <p:set>
                                      <p:cBhvr>
                                        <p:cTn id="103" dur="1" fill="hold">
                                          <p:stCondLst>
                                            <p:cond delay="0"/>
                                          </p:stCondLst>
                                        </p:cTn>
                                        <p:tgtEl>
                                          <p:spTgt spid="3130"/>
                                        </p:tgtEl>
                                        <p:attrNameLst>
                                          <p:attrName>style.visibility</p:attrName>
                                        </p:attrNameLst>
                                      </p:cBhvr>
                                      <p:to>
                                        <p:strVal val="visible"/>
                                      </p:to>
                                    </p:set>
                                    <p:animEffect transition="in" filter="fade">
                                      <p:cBhvr>
                                        <p:cTn id="104" dur="500"/>
                                        <p:tgtEl>
                                          <p:spTgt spid="313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4" grpId="0" build="allAtOnce"/>
      <p:bldP spid="29" grpId="0"/>
      <p:bldP spid="32" grpId="0"/>
      <p:bldP spid="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535</TotalTime>
  <Words>858</Words>
  <Application>Microsoft Office PowerPoint</Application>
  <PresentationFormat>Ekran Gösterisi (4:3)</PresentationFormat>
  <Paragraphs>55</Paragraphs>
  <Slides>12</Slides>
  <Notes>1</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Moda Tasarımı</vt:lpstr>
      <vt:lpstr>Prof. Dr. Peyami BATTAL Rektör</vt:lpstr>
      <vt:lpstr>Mehmet Emin DEMİRÖRS Daire Başkanı</vt:lpstr>
      <vt:lpstr>2547 SayIlI Kanunun 44. Maddesinin (c) FIkrasIna Göre Ek SInavlarIn    Uygulanma İlkelerİ ve süreler </vt:lpstr>
      <vt:lpstr>AZAMİ ÖĞRENİM SÜRELERİ;</vt:lpstr>
      <vt:lpstr>ProGramlarIn azamİ öğrenİm sürelerİ İle İlgİlİ açIKLAMALAR:</vt:lpstr>
      <vt:lpstr>PowerPoint Sunusu</vt:lpstr>
      <vt:lpstr>PowerPoint Sunusu</vt:lpstr>
      <vt:lpstr>YUKARIDA BELİRTİLEN AZAMİ SÜRELER SONUnDA MEZUN OLAMAYAN ÖĞRENCİLERLE İLGİLİ YAPILACAK SINAVLAR VE SÜRELER;</vt:lpstr>
      <vt:lpstr>PowerPoint Sunusu</vt:lpstr>
      <vt:lpstr>PowerPoint Sunusu</vt:lpstr>
      <vt:lpstr>44 ncü maddenin (c)fıkrasının 4 ncü bendi</vt:lpstr>
      <vt:lpstr>DİNLEDİĞİNİZ İÇİN TEŞEKKÜRLER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2547 Sayılı Kanunun 44. Maddesinin (c) Fıkrasına Göre Ek Sınavların    Uygulama İlkeleri</dc:title>
  <dc:creator>nyzkrdnz</dc:creator>
  <cp:lastModifiedBy>nyzkrdnz</cp:lastModifiedBy>
  <cp:revision>70</cp:revision>
  <dcterms:created xsi:type="dcterms:W3CDTF">2018-04-16T05:57:05Z</dcterms:created>
  <dcterms:modified xsi:type="dcterms:W3CDTF">2018-04-28T20:32:30Z</dcterms:modified>
</cp:coreProperties>
</file>